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notesMasterIdLst>
    <p:notesMasterId r:id="rId91"/>
  </p:notesMasterIdLst>
  <p:sldIdLst>
    <p:sldId id="257" r:id="rId2"/>
    <p:sldId id="371" r:id="rId3"/>
    <p:sldId id="398" r:id="rId4"/>
    <p:sldId id="373" r:id="rId5"/>
    <p:sldId id="456" r:id="rId6"/>
    <p:sldId id="477" r:id="rId7"/>
    <p:sldId id="451" r:id="rId8"/>
    <p:sldId id="452" r:id="rId9"/>
    <p:sldId id="462" r:id="rId10"/>
    <p:sldId id="469" r:id="rId11"/>
    <p:sldId id="408" r:id="rId12"/>
    <p:sldId id="467" r:id="rId13"/>
    <p:sldId id="263" r:id="rId14"/>
    <p:sldId id="264" r:id="rId15"/>
    <p:sldId id="265" r:id="rId16"/>
    <p:sldId id="266" r:id="rId17"/>
    <p:sldId id="267" r:id="rId18"/>
    <p:sldId id="379" r:id="rId19"/>
    <p:sldId id="471" r:id="rId20"/>
    <p:sldId id="470" r:id="rId21"/>
    <p:sldId id="454" r:id="rId22"/>
    <p:sldId id="407" r:id="rId23"/>
    <p:sldId id="405" r:id="rId24"/>
    <p:sldId id="448" r:id="rId25"/>
    <p:sldId id="457" r:id="rId26"/>
    <p:sldId id="465" r:id="rId27"/>
    <p:sldId id="449" r:id="rId28"/>
    <p:sldId id="429" r:id="rId29"/>
    <p:sldId id="441" r:id="rId30"/>
    <p:sldId id="423" r:id="rId31"/>
    <p:sldId id="424" r:id="rId32"/>
    <p:sldId id="444" r:id="rId33"/>
    <p:sldId id="473" r:id="rId34"/>
    <p:sldId id="453" r:id="rId35"/>
    <p:sldId id="418" r:id="rId36"/>
    <p:sldId id="417" r:id="rId37"/>
    <p:sldId id="421" r:id="rId38"/>
    <p:sldId id="443" r:id="rId39"/>
    <p:sldId id="442" r:id="rId40"/>
    <p:sldId id="420" r:id="rId41"/>
    <p:sldId id="476" r:id="rId42"/>
    <p:sldId id="450" r:id="rId43"/>
    <p:sldId id="455" r:id="rId44"/>
    <p:sldId id="403" r:id="rId45"/>
    <p:sldId id="411" r:id="rId46"/>
    <p:sldId id="438" r:id="rId47"/>
    <p:sldId id="446" r:id="rId48"/>
    <p:sldId id="447" r:id="rId49"/>
    <p:sldId id="445" r:id="rId50"/>
    <p:sldId id="439" r:id="rId51"/>
    <p:sldId id="440" r:id="rId52"/>
    <p:sldId id="413" r:id="rId53"/>
    <p:sldId id="472" r:id="rId54"/>
    <p:sldId id="262" r:id="rId55"/>
    <p:sldId id="406" r:id="rId56"/>
    <p:sldId id="419" r:id="rId57"/>
    <p:sldId id="463" r:id="rId58"/>
    <p:sldId id="416" r:id="rId59"/>
    <p:sldId id="461" r:id="rId60"/>
    <p:sldId id="380" r:id="rId61"/>
    <p:sldId id="475" r:id="rId62"/>
    <p:sldId id="375" r:id="rId63"/>
    <p:sldId id="386" r:id="rId64"/>
    <p:sldId id="378" r:id="rId65"/>
    <p:sldId id="430" r:id="rId66"/>
    <p:sldId id="261" r:id="rId67"/>
    <p:sldId id="402" r:id="rId68"/>
    <p:sldId id="256" r:id="rId69"/>
    <p:sldId id="388" r:id="rId70"/>
    <p:sldId id="459" r:id="rId71"/>
    <p:sldId id="258" r:id="rId72"/>
    <p:sldId id="259" r:id="rId73"/>
    <p:sldId id="260" r:id="rId74"/>
    <p:sldId id="460" r:id="rId75"/>
    <p:sldId id="376" r:id="rId76"/>
    <p:sldId id="412" r:id="rId77"/>
    <p:sldId id="409" r:id="rId78"/>
    <p:sldId id="392" r:id="rId79"/>
    <p:sldId id="404" r:id="rId80"/>
    <p:sldId id="401" r:id="rId81"/>
    <p:sldId id="391" r:id="rId82"/>
    <p:sldId id="425" r:id="rId83"/>
    <p:sldId id="432" r:id="rId84"/>
    <p:sldId id="437" r:id="rId85"/>
    <p:sldId id="433" r:id="rId86"/>
    <p:sldId id="434" r:id="rId87"/>
    <p:sldId id="435" r:id="rId88"/>
    <p:sldId id="436" r:id="rId89"/>
    <p:sldId id="396" r:id="rId90"/>
  </p:sldIdLst>
  <p:sldSz cx="12192000" cy="6858000"/>
  <p:notesSz cx="6954838" cy="9309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7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2122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9466" y="0"/>
            <a:ext cx="3013763" cy="467072"/>
          </a:xfrm>
          <a:prstGeom prst="rect">
            <a:avLst/>
          </a:prstGeom>
        </p:spPr>
        <p:txBody>
          <a:bodyPr vert="horz" lIns="92930" tIns="46465" rIns="92930" bIns="46465" rtlCol="0"/>
          <a:lstStyle>
            <a:lvl1pPr algn="r">
              <a:defRPr sz="1200"/>
            </a:lvl1pPr>
          </a:lstStyle>
          <a:p>
            <a:fld id="{740B0BED-ADE2-4FC1-BCCA-C125F7CB5754}" type="datetimeFigureOut">
              <a:rPr lang="en-IN" smtClean="0"/>
              <a:t>17-04-2025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30" tIns="46465" rIns="92930" bIns="46465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</p:spPr>
        <p:txBody>
          <a:bodyPr vert="horz" lIns="92930" tIns="46465" rIns="92930" bIns="46465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</p:spPr>
        <p:txBody>
          <a:bodyPr vert="horz" lIns="92930" tIns="46465" rIns="92930" bIns="46465" rtlCol="0" anchor="b"/>
          <a:lstStyle>
            <a:lvl1pPr algn="r">
              <a:defRPr sz="1200"/>
            </a:lvl1pPr>
          </a:lstStyle>
          <a:p>
            <a:fld id="{22CFEEE4-C9A2-440A-8AEF-F3740E53CA9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043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ision.ee.ethz.ch/cvl/ntire20/nh-haze/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ata.vision.ee.ethz.ch/cvl/ntire18/o-haze/" TargetMode="Externa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15" tIns="46445" rIns="92915" bIns="46445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939466" y="8842030"/>
            <a:ext cx="301376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15" tIns="46445" rIns="92915" bIns="46445" anchor="b" anchorCtr="0">
            <a:noAutofit/>
          </a:bodyPr>
          <a:lstStyle/>
          <a:p>
            <a:pPr>
              <a:buSzPts val="1400"/>
            </a:pPr>
            <a:fld id="{00000000-1234-1234-1234-123412341234}" type="slidenum">
              <a:rPr lang="en-US"/>
              <a:pPr>
                <a:buSzPts val="1400"/>
              </a:pPr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0400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D7594-8236-DABF-86FD-D6952C58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DBC02F-1EC8-0EEF-DF29-0B58EF5768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25957A-0CD7-9555-8980-BAD7CA7481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41CF86-CD8E-FB1F-0B99-3C06FFB8C0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518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06F47-79DE-D7DB-BCA0-20DA7BD57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2256C-B99E-88A4-65C0-9472DC2D5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9D726A-FBBF-D77D-F596-9071FFEF29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6FCBC-07DB-73CE-2C6D-6813D15C3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43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7D84C-6EE1-119A-C04F-54C1FE67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6029C5-DAFC-4960-7C6E-C73AB372A3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7FB66-E3E4-BF5C-DE68-D6AF82E618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CFED6-12E0-50CB-B3B1-DD0C689A0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042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FF7215-6DD4-1A07-C5B3-7E1335A04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62E6F7-AB3B-E06A-D68F-B689729FC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4CF20-C149-172B-A5FE-4B6B85260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C2301-ECE3-F1A5-DC29-8873CF952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157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A7FD9-2A75-6712-015E-2CBB3B6A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F54B66-6BD8-BA59-748D-8DAAC028E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67BB03-5B35-7E02-1057-51FABF169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F9F1E-A8BF-FC7B-2F0E-353E19FA3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28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6875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491E4-BAF9-30F9-814A-9A2A6C605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9D3EE-215B-9074-5552-ECAC5F4492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30B83-0DF8-90D4-22C4-78F9999C4A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E0CF3D-B454-5C7D-B6E9-F5F4E6063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1985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3EC8D-DAFC-3F71-E82B-80E1F3A3E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98B6C6-5425-F95E-98CE-EE9A87CAD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44944-AE16-48D9-3165-0A3FB649D6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F02B5-C0F5-7A06-63C2-76BDCECC3E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783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66CDA-5461-DA89-76BA-003850F35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68290-D80B-088B-1B6D-D44A1F86C1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8BEC7-994C-EAE6-ED1E-655A54115D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AC2D36-6CD8-0364-5763-C163817BF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9155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7949B-AC2D-802C-FF0C-F1F4B87F1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C9200-DE0D-08FC-0A3F-472682215F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091AE-5D33-F425-2EA8-F500DB51D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F7F43-7E8C-19D8-1F77-05F1A80A35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9464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3733F-11EC-6E7D-CDE7-F89B3C69D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A8416E-5A83-4D35-5526-7A7740B907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936EA-0A01-A205-BB16-0121BD8CB1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CBDC2-C03D-F1D9-4AD7-13BD6C50F8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2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9746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10AE6-7BD5-33F8-C0FF-B66CE4A50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6F6A7-97B0-4CD8-3324-FFF7559F4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1036BE-D8AB-6489-562E-365A234E7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7584B-BE6C-A72B-AAC0-2F90D11459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2875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37666-6158-4CCF-D95B-244C60F9D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E48B93-1BCA-822E-3BD4-459CC9C1D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0CC28-071A-C825-6F15-A4DA7B203A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is a bilinearly </a:t>
            </a:r>
            <a:r>
              <a:rPr lang="en-US" dirty="0" err="1"/>
              <a:t>upsample</a:t>
            </a:r>
            <a:r>
              <a:rPr lang="en-US" dirty="0"/>
              <a:t> operation</a:t>
            </a:r>
          </a:p>
          <a:p>
            <a:r>
              <a:rPr lang="en-US" dirty="0"/>
              <a:t>Box represents the box </a:t>
            </a:r>
            <a:r>
              <a:rPr lang="en-US" dirty="0" err="1"/>
              <a:t>fltering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C77FB3-8968-B642-A2A1-487709A49F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5542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716D9-68A7-58AC-648C-DB27A2D3EC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701E3C-FC8B-E872-E2D7-294DBA3EC7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DB7EB2-5736-A11A-91B2-8419D2F51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is a bilinearly </a:t>
            </a:r>
            <a:r>
              <a:rPr lang="en-US" dirty="0" err="1"/>
              <a:t>upsample</a:t>
            </a:r>
            <a:r>
              <a:rPr lang="en-US" dirty="0"/>
              <a:t> operation</a:t>
            </a:r>
          </a:p>
          <a:p>
            <a:r>
              <a:rPr lang="en-US" dirty="0"/>
              <a:t>Box represents the box </a:t>
            </a:r>
            <a:r>
              <a:rPr lang="en-US" dirty="0" err="1"/>
              <a:t>fltering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AC4A8-D93D-BD41-0910-25EFD6A7AC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930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5B51-6738-E447-3D76-14E6E4F9A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5D6236-E5B5-3816-FA4D-6BB45BC78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90F87C-ECE0-5D38-8615-B04FC3CCF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DED8A-1AB5-C19E-B7A7-5CF0F0AE09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50101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C6075-9B45-BD06-A0E7-106803E4B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7E7DC-4469-C07C-1C90-1D21F605D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0EEDB2-83F6-B38F-7A7E-BD2612536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37DC6D-A2D0-000D-B658-A18B679C41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4486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762BF7-B7F7-B812-2341-1F710AAA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EDCB9B-B5BE-AFC4-4859-C60B596CF2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42618B-684F-1A09-0D02-EB561FF8F2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F0A12-A124-26B8-6A11-F55851BCA0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2322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B9205-5F64-1E70-06FE-FCDC64378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D6174-A257-63BD-E434-656C527B25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FF66E-2BB2-8773-3F64-64A3F11D1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4AA58-78A2-0F76-F0B5-976863D05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85982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5EFDB-4E4B-78BC-0BE6-BB7C246DA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8CFCC-CBAC-2290-E1A5-36D26FDF43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834CF-3F88-A79D-A063-C553C41DB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A3F4B-BDE3-C561-365A-52E19F7934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908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5725C-6C22-1F78-C0BF-5581DDE7C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C1D9A2-4C96-CCD7-D81C-4775BC03C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21D46-8F9D-1BD7-93CA-3E2C780F1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6102-E9CA-7165-21D8-8949B37AD3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54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E6FD2-7F98-8BAC-64ED-FC73CACF7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F02F66-24A6-4A06-0554-FEC9B54BF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CC7C4C-A174-A8C9-34D7-D127ED242D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C7FDDF-B853-AE9D-B488-1D492974EE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421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0334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3462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50322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8B076-4FCE-BB03-2D58-F0957BE2D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D42916-C892-3513-0778-A42D9D5A5C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BCA540-2A5B-45E8-E9A2-F84DE53CB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34B3B-68D2-3D5F-274D-2F0A231C80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5900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B9FE-A168-C695-2049-ECAC72F1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112EE-C086-4B44-02A3-43986B10E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B4A21B-9807-D6AD-776E-730546BBE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40E389-31B5-8D4B-39E6-C4A30E2EA8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137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1B40B-7713-7A23-DE38-742A03FF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2E5DFC-1F06-0935-8FA2-270C757F5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B6B597-2056-F55A-7501-A258D2407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BD7B2-F063-A5B1-D09C-F98820C082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44594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8B82D-F269-4D8D-629B-5EE1A143B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DBE7E-EC6F-EF47-202E-FA40D5C71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25208-20D9-2200-D813-74F13B37B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D1BCE-AC25-FA81-51F6-503C321F51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968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1C296-8727-847A-85AD-2937CF44A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08D09-CEE4-ACBC-0341-054F08562C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798DEF-DB0B-356E-EED5-96AEF00CA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606EA4-9E39-E67B-7A91-91307A755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50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78518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7187A-EA53-205B-930A-5596A9C44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7E565-CC82-912F-AF5A-F1CA31AC9B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C7F66B-1617-CB9F-06E3-2B54B6412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70E67-4471-2EBB-7113-B985C4B78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51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476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degradation due to light scattering</a:t>
            </a:r>
            <a:endParaRPr lang="en-US" dirty="0"/>
          </a:p>
          <a:p>
            <a:r>
              <a:rPr lang="en-US" dirty="0"/>
              <a:t>U is a bilinearly </a:t>
            </a:r>
            <a:r>
              <a:rPr lang="en-US" dirty="0" err="1"/>
              <a:t>upsample</a:t>
            </a:r>
            <a:r>
              <a:rPr lang="en-US" dirty="0"/>
              <a:t> operation</a:t>
            </a:r>
          </a:p>
          <a:p>
            <a:r>
              <a:rPr lang="en-US" dirty="0"/>
              <a:t>Box represents the box </a:t>
            </a:r>
            <a:r>
              <a:rPr lang="en-US" dirty="0" err="1"/>
              <a:t>fltering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52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790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Linear Model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55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072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projects attention weights into (-1, 1), the negative weights can help suppress the detrimental pixels when performing information aggregation.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7322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5A98D-D26B-74DD-B1A9-D8022EC8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40337-0383-DABE-8F7B-E41B6C852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55BCE6-E4E2-B507-873B-A2DA9E072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compute </a:t>
            </a:r>
            <a:r>
              <a:rPr lang="en-US" b="1" dirty="0"/>
              <a:t>a and b</a:t>
            </a:r>
            <a:r>
              <a:rPr lang="en-US" dirty="0"/>
              <a:t>, we minimize the cost function: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C0F44-9146-4396-A4FA-D1303A72F2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56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9692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79CA0-6E50-C2AE-3629-175A4F1E9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F6BD9-5F41-1FD9-5855-2418B41BF2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800C75-39AA-C852-7E56-3991BD35A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Koschmieder</a:t>
            </a:r>
            <a:endParaRPr lang="en-IN" dirty="0"/>
          </a:p>
          <a:p>
            <a:endParaRPr lang="en-US" dirty="0"/>
          </a:p>
          <a:p>
            <a:r>
              <a:rPr lang="en-US" dirty="0"/>
              <a:t>P</a:t>
            </a:r>
            <a:r>
              <a:rPr lang="en-IN" dirty="0" err="1"/>
              <a:t>olynomial</a:t>
            </a:r>
            <a:r>
              <a:rPr lang="en-IN" dirty="0"/>
              <a:t> with 2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B7C65-44C5-7138-A8E8-0E559B82EA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57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018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F48F1-1B16-1B9D-2762-A6036914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47823A-9264-43FE-39F4-1724B3EC23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56024-DB1E-54A2-F46E-C276DCB8E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is a bilinearly </a:t>
            </a:r>
            <a:r>
              <a:rPr lang="en-US" dirty="0" err="1"/>
              <a:t>upsample</a:t>
            </a:r>
            <a:r>
              <a:rPr lang="en-US" dirty="0"/>
              <a:t> operation</a:t>
            </a:r>
          </a:p>
          <a:p>
            <a:r>
              <a:rPr lang="en-US" dirty="0"/>
              <a:t>Box represents the box </a:t>
            </a:r>
            <a:r>
              <a:rPr lang="en-US" dirty="0" err="1"/>
              <a:t>fltering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DBF30-EF8B-45D0-FF4B-21FA3E7AB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68523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FDCF7-9410-DCC6-F531-FB7A53373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FFD68E-8F79-3D2F-A116-DD2E283D2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7FD11F-36A8-50AB-6752-7E15AC1332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B6F14-60F7-B827-E5F0-306703F3EC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59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5551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60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00564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BCD40-6B36-6BF3-5306-D7A75699A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749ADC-6143-30FF-5A09-460BCCB81C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AEACF5-A9B9-8E19-DC86-60A1FFB2C0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6358B-0808-B1E3-BDD4-8565B46CC1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61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60273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15" tIns="46445" rIns="92915" bIns="46445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53094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15" tIns="46445" rIns="92915" bIns="46445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13589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15" tIns="46445" rIns="92915" bIns="46445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7555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>
          <a:extLst>
            <a:ext uri="{FF2B5EF4-FFF2-40B4-BE49-F238E27FC236}">
              <a16:creationId xmlns:a16="http://schemas.microsoft.com/office/drawing/2014/main" id="{867CAB5B-23B5-6C07-E88B-D108FB803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>
            <a:extLst>
              <a:ext uri="{FF2B5EF4-FFF2-40B4-BE49-F238E27FC236}">
                <a16:creationId xmlns:a16="http://schemas.microsoft.com/office/drawing/2014/main" id="{975D1D84-3F79-694C-4BD1-9455819596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15" tIns="46445" rIns="92915" bIns="46445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3" name="Google Shape;293;p27:notes">
            <a:extLst>
              <a:ext uri="{FF2B5EF4-FFF2-40B4-BE49-F238E27FC236}">
                <a16:creationId xmlns:a16="http://schemas.microsoft.com/office/drawing/2014/main" id="{648AFBAA-1990-A368-3678-B1CE01F941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4855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B489E-37BF-EAE4-4F15-FFBE9B467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42B25-3F85-3956-3FD4-6ADA9EF4FB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8827EF-0F6B-B0F1-EB0A-8B32544B8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BF8DC8-0F5D-B09D-5D57-065F3C647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83827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>
                <a:hlinkClick r:id="rId3"/>
              </a:rPr>
              <a:t>NH-HAZE</a:t>
            </a:r>
            <a:endParaRPr lang="en-IN" dirty="0"/>
          </a:p>
          <a:p>
            <a:r>
              <a:rPr lang="en-IN" dirty="0">
                <a:hlinkClick r:id="rId4"/>
              </a:rPr>
              <a:t>O-HAZE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69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0057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Koschmieder</a:t>
            </a:r>
            <a:endParaRPr lang="en-IN" dirty="0"/>
          </a:p>
          <a:p>
            <a:endParaRPr lang="en-US" dirty="0"/>
          </a:p>
          <a:p>
            <a:r>
              <a:rPr lang="en-US" dirty="0"/>
              <a:t>P</a:t>
            </a:r>
            <a:r>
              <a:rPr lang="en-IN" dirty="0" err="1"/>
              <a:t>olynomial</a:t>
            </a:r>
            <a:r>
              <a:rPr lang="en-IN" dirty="0"/>
              <a:t> with 2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75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1045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 is a bilinearly </a:t>
            </a:r>
            <a:r>
              <a:rPr lang="en-US" dirty="0" err="1"/>
              <a:t>upsample</a:t>
            </a:r>
            <a:r>
              <a:rPr lang="en-US" dirty="0"/>
              <a:t> operation</a:t>
            </a:r>
          </a:p>
          <a:p>
            <a:r>
              <a:rPr lang="en-US" dirty="0"/>
              <a:t>Box represents the box </a:t>
            </a:r>
            <a:r>
              <a:rPr lang="en-US" dirty="0" err="1"/>
              <a:t>fltering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76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83504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79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23030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15" tIns="46445" rIns="92915" bIns="46445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64932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:notes"/>
          <p:cNvSpPr txBox="1">
            <a:spLocks noGrp="1"/>
          </p:cNvSpPr>
          <p:nvPr>
            <p:ph type="body" idx="1"/>
          </p:nvPr>
        </p:nvSpPr>
        <p:spPr>
          <a:xfrm>
            <a:off x="695484" y="4480004"/>
            <a:ext cx="556387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15" tIns="46445" rIns="92915" bIns="46445" anchor="t" anchorCtr="0">
            <a:noAutofit/>
          </a:bodyPr>
          <a:lstStyle/>
          <a:p>
            <a:pPr>
              <a:buSzPts val="1400"/>
            </a:pPr>
            <a:endParaRPr/>
          </a:p>
        </p:txBody>
      </p:sp>
      <p:sp>
        <p:nvSpPr>
          <p:cNvPr id="293" name="Google Shape;29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63638"/>
            <a:ext cx="5583238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9867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0504F-C4CD-72C8-253E-E8E512A3F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55A822-8E20-054A-F7FE-D51FBBA33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1B1B3F-8883-D5EF-D8EC-203C96BE4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25168-E8F3-EDAE-6F0C-8F2E12D33E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299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8824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B0CEB2-0DB3-29E5-8DFE-54E6321BC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CB789-EED1-40AF-29C7-049943AABA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472233-064F-2FFF-94F3-89F72E6C3F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41EF8B-FB15-081F-913D-CD14C02205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048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CFEEE4-C9A2-440A-8AEF-F3740E53CA99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044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39B04-327C-49EB-A2E3-931563E44F75}" type="datetime1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0201-A546-418B-9933-D2B48CD52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645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A0D28-EFB1-45C8-B1EC-EC21A13E54D1}" type="datetime1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13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9C6-C2A5-4026-B71E-B1C92EF3C438}" type="datetime1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17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11EF-FFB9-453E-B556-B94A56054FFF}" type="datetime1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231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4E88A-FCC6-4AC3-9187-C767F35CDBE7}" type="datetime1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0201-A546-418B-9933-D2B48CD5257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7555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A5BE-E140-4822-8538-AE458E9D4B11}" type="datetime1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300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D17D3-A2BD-49A5-A9D8-FBF070590D1E}" type="datetime1">
              <a:rPr lang="en-IN" smtClean="0"/>
              <a:t>17-04-2025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713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0DDDF-47B9-4D9E-A533-2CC7AC97FCD9}" type="datetime1">
              <a:rPr lang="en-IN" smtClean="0"/>
              <a:t>17-04-2025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235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C7A92-FF7E-4DD7-B888-5AB6A2097247}" type="datetime1">
              <a:rPr lang="en-IN" smtClean="0"/>
              <a:t>17-04-2025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53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A539D-3267-43A9-9175-8B50184C2EF3}" type="datetime1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14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9EEC9-0C81-40DF-BADF-1F8E4163811F}" type="datetime1">
              <a:rPr lang="en-IN" smtClean="0"/>
              <a:t>17-04-2025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854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6A33F-CE0B-4503-8DAA-B5A78E9007A9}" type="datetime1">
              <a:rPr lang="en-IN" smtClean="0"/>
              <a:t>17-04-2025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41053-BCAB-4437-A827-C6E48BAC5C8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732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/>
          <p:nvPr/>
        </p:nvSpPr>
        <p:spPr>
          <a:xfrm>
            <a:off x="1445623" y="644435"/>
            <a:ext cx="9327000" cy="2646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Clr>
                <a:srgbClr val="000000"/>
              </a:buClr>
              <a:buSzPts val="4000"/>
            </a:pPr>
            <a:r>
              <a:rPr lang="en-US" sz="3600" dirty="0"/>
              <a:t>Deep Guided </a:t>
            </a:r>
          </a:p>
          <a:p>
            <a:pPr lvl="0" algn="ctr">
              <a:buClr>
                <a:srgbClr val="000000"/>
              </a:buClr>
              <a:buSzPts val="4000"/>
            </a:pPr>
            <a:r>
              <a:rPr lang="en-US" sz="3600" dirty="0"/>
              <a:t>Transformer Network for Dehazing</a:t>
            </a:r>
          </a:p>
          <a:p>
            <a:pPr lvl="0" algn="ctr">
              <a:buClr>
                <a:srgbClr val="000000"/>
              </a:buClr>
              <a:buSzPts val="4000"/>
            </a:pPr>
            <a:r>
              <a:rPr lang="en-IN" dirty="0"/>
              <a:t>DS3411 Project Work II</a:t>
            </a:r>
            <a:endParaRPr lang="en-US" sz="3600" dirty="0"/>
          </a:p>
          <a:p>
            <a:pPr lvl="0" algn="ctr">
              <a:buClr>
                <a:srgbClr val="000000"/>
              </a:buClr>
              <a:buSzPts val="4000"/>
            </a:pPr>
            <a:r>
              <a:rPr lang="en-US" sz="3600" b="1" dirty="0"/>
              <a:t>Second Review</a:t>
            </a:r>
            <a:endParaRPr lang="en-US" sz="4000" dirty="0"/>
          </a:p>
          <a:p>
            <a:pPr lvl="0" algn="ctr">
              <a:buClr>
                <a:srgbClr val="000000"/>
              </a:buClr>
              <a:buSzPts val="4000"/>
            </a:pPr>
            <a:r>
              <a:rPr lang="en-US" sz="2000" dirty="0"/>
              <a:t>KEYWORDS: Image Restoration, Swim Transformer, </a:t>
            </a:r>
            <a:r>
              <a:rPr lang="en-IN" sz="2000" dirty="0">
                <a:ea typeface="Times New Roman"/>
                <a:cs typeface="Times New Roman"/>
                <a:sym typeface="Times New Roman"/>
              </a:rPr>
              <a:t>dehaze</a:t>
            </a:r>
            <a:r>
              <a:rPr lang="en-US" sz="2000" dirty="0"/>
              <a:t>, Feature Learning, Guided Filter</a:t>
            </a:r>
            <a:endParaRPr lang="en-US" sz="4000" b="1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406765" y="4370792"/>
            <a:ext cx="2709332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Guided By,</a:t>
            </a:r>
            <a:endParaRPr sz="1400" i="0" u="none" strike="noStrike" cap="none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Dr. G </a:t>
            </a:r>
            <a:r>
              <a:rPr lang="en-US" sz="2400" i="0" u="none" strike="noStrike" cap="none" dirty="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Geetha</a:t>
            </a:r>
            <a:endParaRPr lang="en-US" sz="2400" i="0" u="none" strike="noStrike" cap="none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en-US" sz="2400" i="0" u="none" strike="noStrike" cap="none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Times New Roman"/>
              </a:rPr>
              <a:t>Associate Professor</a:t>
            </a:r>
          </a:p>
          <a:p>
            <a:pPr lvl="0">
              <a:buClr>
                <a:srgbClr val="000000"/>
              </a:buClr>
              <a:buSzPts val="2400"/>
            </a:pPr>
            <a:r>
              <a:rPr lang="en-US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Times New Roman"/>
              </a:rPr>
              <a:t>Department of IST</a:t>
            </a:r>
          </a:p>
          <a:p>
            <a:pPr lvl="0">
              <a:buClr>
                <a:srgbClr val="000000"/>
              </a:buClr>
              <a:buSzPts val="2400"/>
            </a:pPr>
            <a:r>
              <a:rPr lang="en-US" sz="24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Times New Roman"/>
              </a:rPr>
              <a:t>Anna University</a:t>
            </a:r>
          </a:p>
        </p:txBody>
      </p:sp>
      <p:sp>
        <p:nvSpPr>
          <p:cNvPr id="91" name="Google Shape;91;p1"/>
          <p:cNvSpPr/>
          <p:nvPr/>
        </p:nvSpPr>
        <p:spPr>
          <a:xfrm>
            <a:off x="8891451" y="4439111"/>
            <a:ext cx="3857897" cy="252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Presented By,</a:t>
            </a:r>
            <a:endParaRPr sz="140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Mohammed Abdullah</a:t>
            </a:r>
            <a:endParaRPr sz="140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(2023176026)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 err="1">
                <a:latin typeface="Times New Roman"/>
                <a:ea typeface="Times New Roman"/>
                <a:cs typeface="Times New Roman"/>
                <a:sym typeface="Times New Roman"/>
              </a:rPr>
              <a:t>M.Tech</a:t>
            </a:r>
            <a:r>
              <a:rPr lang="en-US" sz="240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(IT)(AI&amp;DS)</a:t>
            </a:r>
            <a:endParaRPr sz="240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latin typeface="Times New Roman"/>
                <a:ea typeface="Times New Roman"/>
                <a:cs typeface="Times New Roman"/>
                <a:sym typeface="Times New Roman"/>
              </a:rPr>
              <a:t>Dept. of IST, CEG</a:t>
            </a:r>
            <a:endParaRPr sz="240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t>1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6" name="Picture 2" descr="Anna University - Wikipedia">
            <a:extLst>
              <a:ext uri="{FF2B5EF4-FFF2-40B4-BE49-F238E27FC236}">
                <a16:creationId xmlns:a16="http://schemas.microsoft.com/office/drawing/2014/main" id="{145E4184-36D7-0F20-7537-5F14ADA8F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165100"/>
            <a:ext cx="1311676" cy="13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ceg.annauniv.edu/assets/images/CEG_c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250" y="282261"/>
            <a:ext cx="1108496" cy="10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3882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B1C9F-8B29-7E15-0025-BC695B29D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527E9B-8C52-73E4-9B09-29BCAF5A2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011"/>
            <a:ext cx="123479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4CB4B-69D2-25F8-8662-D82553B3525A}"/>
              </a:ext>
            </a:extLst>
          </p:cNvPr>
          <p:cNvSpPr txBox="1">
            <a:spLocks/>
          </p:cNvSpPr>
          <p:nvPr/>
        </p:nvSpPr>
        <p:spPr>
          <a:xfrm>
            <a:off x="1" y="192187"/>
            <a:ext cx="4283242" cy="7863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/>
              <a:t>Swim Transformer</a:t>
            </a:r>
          </a:p>
          <a:p>
            <a:pPr fontAlgn="base"/>
            <a:r>
              <a:rPr lang="en-IN" sz="3200" dirty="0"/>
              <a:t>Network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668675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11</a:t>
            </a:fld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/>
              <a:t>B</a:t>
            </a:r>
            <a:r>
              <a:rPr lang="en-IN" sz="3200"/>
              <a:t>aseNet</a:t>
            </a: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1F5812-2908-4BB2-B3D1-26A66EB7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598" y="0"/>
            <a:ext cx="8619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18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BE2FA-D8FC-5BDD-EDB3-54F14F294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8AD46-7A8D-70DC-CA18-CA5838F8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12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408404-B169-93E9-0617-C8FD5A16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/>
              <a:t>B</a:t>
            </a:r>
            <a:r>
              <a:rPr lang="en-IN" sz="3200"/>
              <a:t>aseNet</a:t>
            </a:r>
            <a:endParaRPr lang="en-I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5D281-6B4C-A1B1-DDD1-2C2073DAF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632" y="0"/>
            <a:ext cx="437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698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501" y="1558680"/>
            <a:ext cx="4849492" cy="508138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4252E1-C859-90F9-07BF-1E5E8866D615}"/>
              </a:ext>
            </a:extLst>
          </p:cNvPr>
          <p:cNvSpPr txBox="1">
            <a:spLocks/>
          </p:cNvSpPr>
          <p:nvPr/>
        </p:nvSpPr>
        <p:spPr>
          <a:xfrm>
            <a:off x="142790" y="217940"/>
            <a:ext cx="9942905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/>
              <a:t>Swim Transformer: Patch Embed</a:t>
            </a:r>
            <a:endParaRPr lang="en-IN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79D323-7B93-4269-946A-88C3C9408E09}"/>
              </a:ext>
            </a:extLst>
          </p:cNvPr>
          <p:cNvSpPr/>
          <p:nvPr/>
        </p:nvSpPr>
        <p:spPr>
          <a:xfrm>
            <a:off x="1233985" y="941858"/>
            <a:ext cx="50849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MSA and S-MSA is done with Cyclic Shift of Patches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The patches are divided and encoded with initial values without the concatenation of positional information.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726" y="301625"/>
            <a:ext cx="6210301" cy="6254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612" y="1447310"/>
            <a:ext cx="4955780" cy="519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608" y="1447310"/>
            <a:ext cx="4955780" cy="51927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29B5C-739D-F7D0-06BD-0743A24A0B45}"/>
              </a:ext>
            </a:extLst>
          </p:cNvPr>
          <p:cNvSpPr txBox="1">
            <a:spLocks/>
          </p:cNvSpPr>
          <p:nvPr/>
        </p:nvSpPr>
        <p:spPr>
          <a:xfrm>
            <a:off x="142790" y="217940"/>
            <a:ext cx="9942905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/>
              <a:t>Swim Transformer: Patch Merging</a:t>
            </a:r>
            <a:endParaRPr lang="en-IN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CD7668-587B-7FA0-F5C1-C281048371B0}"/>
              </a:ext>
            </a:extLst>
          </p:cNvPr>
          <p:cNvSpPr/>
          <p:nvPr/>
        </p:nvSpPr>
        <p:spPr>
          <a:xfrm>
            <a:off x="1233985" y="941858"/>
            <a:ext cx="75278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Dehazing Sky has a different result from dehazing land.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05" y="375071"/>
            <a:ext cx="6210301" cy="6254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367" y="3632302"/>
            <a:ext cx="3054351" cy="320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8367" y="398902"/>
            <a:ext cx="3054351" cy="320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05" y="375071"/>
            <a:ext cx="6210301" cy="62547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958" y="2197289"/>
            <a:ext cx="3054351" cy="32004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9EEC16-C7A4-981A-1C34-BEC280920C8F}"/>
              </a:ext>
            </a:extLst>
          </p:cNvPr>
          <p:cNvSpPr/>
          <p:nvPr/>
        </p:nvSpPr>
        <p:spPr>
          <a:xfrm>
            <a:off x="6597906" y="573368"/>
            <a:ext cx="56171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Cyclic shift on horizontal direction gave error in S-MSA Backpropagation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Adaptive normalisation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18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C90E0B-ACA0-483C-A5B4-97B8A187D4BF}"/>
              </a:ext>
            </a:extLst>
          </p:cNvPr>
          <p:cNvSpPr/>
          <p:nvPr/>
        </p:nvSpPr>
        <p:spPr>
          <a:xfrm>
            <a:off x="838200" y="1881193"/>
            <a:ext cx="65861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Instance normalization is performed across patches to give the image a flow of dehazing.</a:t>
            </a:r>
          </a:p>
          <a:p>
            <a:pPr algn="just"/>
            <a:endParaRPr lang="en-I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75401-27AE-A3EB-B961-6BF4A1444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832" y="0"/>
            <a:ext cx="437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978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49A87-32C3-FBB2-DAA7-64CA10C98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002B4-7262-2A23-BAA4-A8233FEE1D73}"/>
              </a:ext>
            </a:extLst>
          </p:cNvPr>
          <p:cNvSpPr txBox="1">
            <a:spLocks/>
          </p:cNvSpPr>
          <p:nvPr/>
        </p:nvSpPr>
        <p:spPr>
          <a:xfrm>
            <a:off x="1124547" y="3138561"/>
            <a:ext cx="9942905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 err="1"/>
              <a:t>DetailNet</a:t>
            </a:r>
            <a:r>
              <a:rPr lang="en-IN" sz="3200" dirty="0"/>
              <a:t>: Dilated Convolutional Network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798629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688" y="0"/>
            <a:ext cx="7763256" cy="1600200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Literature Survey</a:t>
            </a:r>
            <a:endParaRPr lang="en-IN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2496072"/>
              </p:ext>
            </p:extLst>
          </p:nvPr>
        </p:nvGraphicFramePr>
        <p:xfrm>
          <a:off x="220954" y="374806"/>
          <a:ext cx="11730414" cy="541639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407946">
                  <a:extLst>
                    <a:ext uri="{9D8B030D-6E8A-4147-A177-3AD203B41FA5}">
                      <a16:colId xmlns:a16="http://schemas.microsoft.com/office/drawing/2014/main" val="1324093812"/>
                    </a:ext>
                  </a:extLst>
                </a:gridCol>
                <a:gridCol w="3130137">
                  <a:extLst>
                    <a:ext uri="{9D8B030D-6E8A-4147-A177-3AD203B41FA5}">
                      <a16:colId xmlns:a16="http://schemas.microsoft.com/office/drawing/2014/main" val="742225022"/>
                    </a:ext>
                  </a:extLst>
                </a:gridCol>
                <a:gridCol w="3860992">
                  <a:extLst>
                    <a:ext uri="{9D8B030D-6E8A-4147-A177-3AD203B41FA5}">
                      <a16:colId xmlns:a16="http://schemas.microsoft.com/office/drawing/2014/main" val="4024010404"/>
                    </a:ext>
                  </a:extLst>
                </a:gridCol>
                <a:gridCol w="2331339">
                  <a:extLst>
                    <a:ext uri="{9D8B030D-6E8A-4147-A177-3AD203B41FA5}">
                      <a16:colId xmlns:a16="http://schemas.microsoft.com/office/drawing/2014/main" val="2143039422"/>
                    </a:ext>
                  </a:extLst>
                </a:gridCol>
              </a:tblGrid>
              <a:tr h="147138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u="none" strike="noStrike" dirty="0">
                          <a:effectLst/>
                        </a:rPr>
                        <a:t>TITLE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JOURNAL/CONFERENCE DETAILS AND YEAR OF PUBLICATION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u="none" strike="noStrike" dirty="0">
                          <a:effectLst/>
                        </a:rPr>
                        <a:t>HIGHLIGHTS OF APPROACH(S) FOLLWED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u="none" strike="noStrike" dirty="0">
                          <a:effectLst/>
                        </a:rPr>
                        <a:t>CHALLENGES TO BE ADDRESSED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extLst>
                  <a:ext uri="{0D108BD9-81ED-4DB2-BD59-A6C34878D82A}">
                    <a16:rowId xmlns:a16="http://schemas.microsoft.com/office/drawing/2014/main" val="4027465137"/>
                  </a:ext>
                </a:extLst>
              </a:tr>
              <a:tr h="39450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+mn-lt"/>
                        </a:rPr>
                        <a:t>Deep guided transformer dehazing network. 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+mn-lt"/>
                        </a:rPr>
                        <a:t>Zhang S, Zhao L, Hu K, Feng S, Fan E, Zhao L. Deep guided transformer dehazing network. Sci Rep. 2023 Sep 15;13(1):15333. </a:t>
                      </a:r>
                      <a:r>
                        <a:rPr lang="en-IN" sz="2400" dirty="0" err="1">
                          <a:effectLst/>
                          <a:latin typeface="+mn-lt"/>
                        </a:rPr>
                        <a:t>doi</a:t>
                      </a:r>
                      <a:r>
                        <a:rPr lang="en-IN" sz="2400" dirty="0">
                          <a:effectLst/>
                          <a:latin typeface="+mn-lt"/>
                        </a:rPr>
                        <a:t>: 10.1038/s41598-023-41561-z.</a:t>
                      </a:r>
                    </a:p>
                  </a:txBody>
                  <a:tcPr marL="5369" marR="5369" marT="5369" marB="25773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Swim Transformer network in parallel with Radial Dilation Network.</a:t>
                      </a: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+mn-lt"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+mn-lt"/>
                        </a:rPr>
                        <a:t>Upsampling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 via Guided Filtering</a:t>
                      </a:r>
                    </a:p>
                  </a:txBody>
                  <a:tcPr marL="5369" marR="5369" marT="5369" marB="25773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Computationally expensive transformers</a:t>
                      </a:r>
                    </a:p>
                  </a:txBody>
                  <a:tcPr marL="5369" marR="5369" marT="5369" marB="25773"/>
                </a:tc>
                <a:extLst>
                  <a:ext uri="{0D108BD9-81ED-4DB2-BD59-A6C34878D82A}">
                    <a16:rowId xmlns:a16="http://schemas.microsoft.com/office/drawing/2014/main" val="2077734667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763838" y="2212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0201-A546-418B-9933-D2B48CD52576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1439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8B3D6-2DDB-6478-CC0B-B009D37AA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1F06B88-5A29-ECD8-EC27-4A0D3FE9E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245" y="0"/>
            <a:ext cx="1246024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D86704-E3E8-6C45-E60A-CBC8260B8538}"/>
              </a:ext>
            </a:extLst>
          </p:cNvPr>
          <p:cNvSpPr txBox="1">
            <a:spLocks/>
          </p:cNvSpPr>
          <p:nvPr/>
        </p:nvSpPr>
        <p:spPr>
          <a:xfrm>
            <a:off x="-268245" y="192187"/>
            <a:ext cx="4535445" cy="7863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/>
              <a:t>Dilated Convolutional </a:t>
            </a:r>
          </a:p>
          <a:p>
            <a:pPr fontAlgn="base"/>
            <a:r>
              <a:rPr lang="en-IN" sz="3200" dirty="0"/>
              <a:t>Network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47551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B728B-79DB-20A8-E8A1-12FD6FD6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6262E-EC44-7AB6-3435-C51A1CDAA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Densely Hazed Image Vs Foggy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E246C-F8E4-C012-0E66-AF1CE7F3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21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7E177-7E3E-4764-EBD6-46157D1A0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826" y="1330897"/>
            <a:ext cx="6057900" cy="480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CE4A0-60CB-9760-E0D8-433DF782D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0897"/>
            <a:ext cx="603885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292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22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795BCE-FE8A-452A-AA5C-77F20271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618" y="0"/>
            <a:ext cx="84464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 err="1"/>
              <a:t>DetailNet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67210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RDB with Cross-Task Feature Transfer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23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981BBC-7889-A06D-9024-1E8FE5D207FB}"/>
              </a:ext>
            </a:extLst>
          </p:cNvPr>
          <p:cNvSpPr txBox="1"/>
          <p:nvPr/>
        </p:nvSpPr>
        <p:spPr>
          <a:xfrm>
            <a:off x="838200" y="1867486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Heterogeneous Knowledge Distillation</a:t>
            </a:r>
          </a:p>
          <a:p>
            <a:endParaRPr lang="en-US" sz="2400" dirty="0"/>
          </a:p>
          <a:p>
            <a:r>
              <a:rPr lang="en-US" sz="2400" dirty="0"/>
              <a:t>Tasks: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Super Resolution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Dehazing Network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Both behave as Student and Teacher Module each time.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779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B9C6D-4061-E81A-172F-9D3F0395B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2F31-26E3-5D47-755D-A877C887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Dilation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97DD4-3317-63E1-F0D9-FF635D96E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24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495032-B492-DA9F-5BEF-D2F6EA12CE6E}"/>
              </a:ext>
            </a:extLst>
          </p:cNvPr>
          <p:cNvSpPr txBox="1"/>
          <p:nvPr/>
        </p:nvSpPr>
        <p:spPr>
          <a:xfrm>
            <a:off x="838200" y="1867486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Dense Haze Image : Less Features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Foggy Image : Comparatively More Features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03503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2AE9F-B684-F39D-0495-144E4CD6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138D-8338-DA13-C1F3-E6BDF38B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55"/>
            <a:ext cx="5037944" cy="324423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Dilation Process: Dense Haze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F419C-E99E-CFC1-33CD-103D9083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25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01E850-D76E-3D28-4D1F-FC8526B54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4645"/>
            <a:ext cx="12192000" cy="2523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D7F828-8AD1-E588-55E1-F5FB16EAE3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07979"/>
            <a:ext cx="12192000" cy="2523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CBA696-83EA-3678-6B30-27B917B4CE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07059"/>
            <a:ext cx="12192000" cy="252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22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DF9FD-E301-CE1E-ED7B-1F49C88E1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E27CE-C556-0B32-0340-3020BC83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055"/>
            <a:ext cx="5037944" cy="324423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Dilation Process: Dense Haze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AB481-72F1-E805-B384-2CCC925C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26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7B35E-0869-3065-1DE6-F1AB58BE0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8379"/>
            <a:ext cx="12192000" cy="252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1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7C30F-2887-8695-4AD9-68A17CE5D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F39C-625F-1DC9-4CA9-5FBF86E78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>
            <a:noAutofit/>
          </a:bodyPr>
          <a:lstStyle/>
          <a:p>
            <a:pPr fontAlgn="base"/>
            <a:r>
              <a:rPr lang="en-US" sz="3200"/>
              <a:t>Dilation: Foggy Image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F374B-0098-CB42-5C80-227C476A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27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E2BA4-7716-85B5-73D8-BC789A1AF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7906"/>
            <a:ext cx="12192000" cy="29140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1679B-1FD4-97C7-2627-01CBA5F92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7439"/>
            <a:ext cx="12192000" cy="291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91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AE802-98D8-96FB-D491-D1B4120E7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0D5A7-185C-4CF3-6E14-3B390104F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RDB with Cross-Task Feature Transfer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03103C-9277-7F8C-F1DB-5FC0168B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28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77BE3-3F5F-2BB0-A894-F547F7C1C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687" y="1406525"/>
            <a:ext cx="72866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083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A295B-91B9-923A-5F18-6CC4D1A95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BEDA-579F-BF92-B053-875D0FB7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Feature Affinity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7EB78D-C1C1-3D63-ECB4-C7A301EE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29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B938C6-CC4B-F8A2-439E-428B30D32279}"/>
              </a:ext>
            </a:extLst>
          </p:cNvPr>
          <p:cNvSpPr txBox="1"/>
          <p:nvPr/>
        </p:nvSpPr>
        <p:spPr>
          <a:xfrm>
            <a:off x="838200" y="2413396"/>
            <a:ext cx="105156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en-IN" sz="2400" dirty="0"/>
              <a:t>Compute Feature Affinity Matrix</a:t>
            </a:r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r>
              <a:rPr lang="en-IN" sz="2400" dirty="0"/>
              <a:t>Compute Loss Function</a:t>
            </a:r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r>
              <a:rPr lang="en-IN" sz="2400" dirty="0"/>
              <a:t>Retune KL Divergence</a:t>
            </a:r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r>
              <a:rPr lang="en-IN" sz="2400" dirty="0"/>
              <a:t>Perform this by exchanging student and teacher model in step 1 </a:t>
            </a:r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r>
              <a:rPr lang="en-IN" sz="2400" dirty="0"/>
              <a:t>Concatenate the result in step 4 and use in the main loss function</a:t>
            </a:r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endParaRPr lang="en-US" sz="2400" dirty="0"/>
          </a:p>
          <a:p>
            <a:pPr algn="just"/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A9ECCD-DD60-75BD-B7CB-FE49E9815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480" y="2236598"/>
            <a:ext cx="2124371" cy="10288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CF7881-BD60-C6F0-D782-F8C6B8D9C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288" y="3265442"/>
            <a:ext cx="3534268" cy="11050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15AF2F-28B3-F4D0-3191-C20EE06FC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925" y="4252635"/>
            <a:ext cx="4515480" cy="10574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20C68D-6E1D-339F-BB72-EC6E1B1D9C5A}"/>
              </a:ext>
            </a:extLst>
          </p:cNvPr>
          <p:cNvSpPr txBox="1"/>
          <p:nvPr/>
        </p:nvSpPr>
        <p:spPr>
          <a:xfrm>
            <a:off x="1347865" y="1376833"/>
            <a:ext cx="1051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Input: Features Maps      and       of teacher and student respectively</a:t>
            </a:r>
          </a:p>
          <a:p>
            <a:pPr algn="just"/>
            <a:r>
              <a:rPr lang="en-US" sz="2400" dirty="0"/>
              <a:t>Output: Loss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B66A3F0-BD09-2A09-7EEC-2F09EAFE6E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5079" y="1466224"/>
            <a:ext cx="341726" cy="3905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4978B6-0ACF-8D83-DE57-C40FE02025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347" y="1438636"/>
            <a:ext cx="341726" cy="36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43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688" y="0"/>
            <a:ext cx="7763256" cy="1600200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Literature Survey</a:t>
            </a:r>
            <a:endParaRPr lang="en-IN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20954" y="374806"/>
          <a:ext cx="11730414" cy="5416394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377413">
                  <a:extLst>
                    <a:ext uri="{9D8B030D-6E8A-4147-A177-3AD203B41FA5}">
                      <a16:colId xmlns:a16="http://schemas.microsoft.com/office/drawing/2014/main" val="1324093812"/>
                    </a:ext>
                  </a:extLst>
                </a:gridCol>
                <a:gridCol w="3160670">
                  <a:extLst>
                    <a:ext uri="{9D8B030D-6E8A-4147-A177-3AD203B41FA5}">
                      <a16:colId xmlns:a16="http://schemas.microsoft.com/office/drawing/2014/main" val="742225022"/>
                    </a:ext>
                  </a:extLst>
                </a:gridCol>
                <a:gridCol w="3860992">
                  <a:extLst>
                    <a:ext uri="{9D8B030D-6E8A-4147-A177-3AD203B41FA5}">
                      <a16:colId xmlns:a16="http://schemas.microsoft.com/office/drawing/2014/main" val="4024010404"/>
                    </a:ext>
                  </a:extLst>
                </a:gridCol>
                <a:gridCol w="2331339">
                  <a:extLst>
                    <a:ext uri="{9D8B030D-6E8A-4147-A177-3AD203B41FA5}">
                      <a16:colId xmlns:a16="http://schemas.microsoft.com/office/drawing/2014/main" val="2143039422"/>
                    </a:ext>
                  </a:extLst>
                </a:gridCol>
              </a:tblGrid>
              <a:tr h="147138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u="none" strike="noStrike" dirty="0">
                          <a:effectLst/>
                        </a:rPr>
                        <a:t>TITLE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 dirty="0">
                          <a:effectLst/>
                        </a:rPr>
                        <a:t>JOURNAL/CONFERENCE DETAILS AND YEAR OF PUBLICATION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u="none" strike="noStrike" dirty="0">
                          <a:effectLst/>
                        </a:rPr>
                        <a:t>HIGHLIGHTS OF APPROACH(S) FOLLWED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u="none" strike="noStrike" dirty="0">
                          <a:effectLst/>
                        </a:rPr>
                        <a:t>CHALLENGES TO BE ADDRESSED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extLst>
                  <a:ext uri="{0D108BD9-81ED-4DB2-BD59-A6C34878D82A}">
                    <a16:rowId xmlns:a16="http://schemas.microsoft.com/office/drawing/2014/main" val="4027465137"/>
                  </a:ext>
                </a:extLst>
              </a:tr>
              <a:tr h="3945012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  <a:latin typeface="+mn-lt"/>
                        </a:rPr>
                        <a:t>GTMNet</a:t>
                      </a:r>
                      <a:r>
                        <a:rPr lang="en-US" sz="2400" dirty="0">
                          <a:effectLst/>
                          <a:latin typeface="+mn-lt"/>
                        </a:rPr>
                        <a:t>: a vision transformer with guided transmission map for single remote sensing image dehazing</a:t>
                      </a:r>
                    </a:p>
                  </a:txBody>
                  <a:tcPr marL="5369" marR="5369" marT="5369" marB="25773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+mn-lt"/>
                        </a:rPr>
                        <a:t>Li, H., Zhang, Y., Liu, J. et al. </a:t>
                      </a:r>
                      <a:r>
                        <a:rPr lang="en-IN" sz="2400" dirty="0" err="1">
                          <a:effectLst/>
                          <a:latin typeface="+mn-lt"/>
                        </a:rPr>
                        <a:t>GTMNet</a:t>
                      </a:r>
                      <a:r>
                        <a:rPr lang="en-IN" sz="2400" dirty="0">
                          <a:effectLst/>
                          <a:latin typeface="+mn-lt"/>
                        </a:rPr>
                        <a:t>: a vision transformer with guided transmission map for single remote sensing image dehazing. Sci Rep 13, 9222 (2023). https://doi.org/10.1038/s41598-023-36149-6</a:t>
                      </a:r>
                    </a:p>
                  </a:txBody>
                  <a:tcPr marL="5369" marR="5369" marT="5369" marB="25773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Used Swim Transformer in parallel with convolution layers</a:t>
                      </a:r>
                    </a:p>
                  </a:txBody>
                  <a:tcPr marL="5369" marR="5369" marT="5369" marB="25773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Lack Semantic priors</a:t>
                      </a:r>
                    </a:p>
                  </a:txBody>
                  <a:tcPr marL="5369" marR="5369" marT="5369" marB="25773"/>
                </a:tc>
                <a:extLst>
                  <a:ext uri="{0D108BD9-81ED-4DB2-BD59-A6C34878D82A}">
                    <a16:rowId xmlns:a16="http://schemas.microsoft.com/office/drawing/2014/main" val="2077734667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763838" y="2212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0201-A546-418B-9933-D2B48CD52576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9968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89A96-3222-3B78-AC38-170FEAB0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D3294-025F-C390-3D6D-93494A65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RDB with Cross-Task Feature Transfer: Feature Affinity Module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B6DE3-7248-4274-9D8D-DD73F815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30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C80C8-6135-B3CE-18A9-99F1E66CAC1F}"/>
              </a:ext>
            </a:extLst>
          </p:cNvPr>
          <p:cNvSpPr txBox="1"/>
          <p:nvPr/>
        </p:nvSpPr>
        <p:spPr>
          <a:xfrm>
            <a:off x="838200" y="1867486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Bridging Two Heterogeneous Tasks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teacher network is trained for </a:t>
            </a:r>
            <a:r>
              <a:rPr lang="en-US" sz="2400" b="1" dirty="0"/>
              <a:t>super-resolution (SR)</a:t>
            </a:r>
            <a:r>
              <a:rPr lang="en-US" sz="2400" dirty="0"/>
              <a:t>, which enhances fine details in images.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The student network is trained for </a:t>
            </a:r>
            <a:r>
              <a:rPr lang="en-US" sz="2400" b="1" dirty="0"/>
              <a:t>dehazing</a:t>
            </a:r>
            <a:r>
              <a:rPr lang="en-US" sz="2400" dirty="0"/>
              <a:t>, which aims to remove haze and recover clear details.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Since SR naturally improves </a:t>
            </a:r>
            <a:r>
              <a:rPr lang="en-US" sz="2400" b="1" dirty="0"/>
              <a:t>high-frequency details</a:t>
            </a:r>
            <a:r>
              <a:rPr lang="en-US" sz="2400" dirty="0"/>
              <a:t>, its feature representations contain </a:t>
            </a:r>
            <a:r>
              <a:rPr lang="en-US" sz="2400" b="1" dirty="0"/>
              <a:t>rich semantics</a:t>
            </a:r>
            <a:r>
              <a:rPr lang="en-US" sz="2400" dirty="0"/>
              <a:t> that can guide the dehazing model.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25439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F97D-0E57-DC17-7BFA-B133E4E8E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5B330-D482-42DF-E1CA-DB79A6413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RDB with Cross-Task Feature Transfer: Feature Affinity Module(FAM)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8B703-3E13-7723-C1F9-522C32AF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31</a:t>
            </a:fld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12670-A882-AFC3-5F48-05795B59551C}"/>
              </a:ext>
            </a:extLst>
          </p:cNvPr>
          <p:cNvSpPr txBox="1"/>
          <p:nvPr/>
        </p:nvSpPr>
        <p:spPr>
          <a:xfrm>
            <a:off x="838200" y="1867486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/>
              <a:t>Aligning Feature Distributions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FAM extracts </a:t>
            </a:r>
            <a:r>
              <a:rPr lang="en-US" sz="2400" b="1" dirty="0"/>
              <a:t>intermediate feature maps</a:t>
            </a:r>
            <a:r>
              <a:rPr lang="en-US" sz="2400" dirty="0"/>
              <a:t> from both networks and computes their spatial and channel-level distributions.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It uses </a:t>
            </a:r>
            <a:r>
              <a:rPr lang="en-US" sz="2400" b="1" dirty="0" err="1"/>
              <a:t>Kullback</a:t>
            </a:r>
            <a:r>
              <a:rPr lang="en-US" sz="2400" b="1" dirty="0"/>
              <a:t>–</a:t>
            </a:r>
            <a:r>
              <a:rPr lang="en-US" sz="2400" b="1" dirty="0" err="1"/>
              <a:t>Leibler</a:t>
            </a:r>
            <a:r>
              <a:rPr lang="en-US" sz="2400" b="1" dirty="0"/>
              <a:t> (KL) divergence</a:t>
            </a:r>
            <a:r>
              <a:rPr lang="en-US" sz="2400" dirty="0"/>
              <a:t> and </a:t>
            </a:r>
            <a:r>
              <a:rPr lang="en-US" sz="2400" b="1" dirty="0"/>
              <a:t>L2 loss</a:t>
            </a:r>
            <a:r>
              <a:rPr lang="en-US" sz="2400" dirty="0"/>
              <a:t> to </a:t>
            </a:r>
            <a:r>
              <a:rPr lang="en-US" sz="2400" b="1" dirty="0"/>
              <a:t>minimize the difference</a:t>
            </a:r>
            <a:r>
              <a:rPr lang="en-US" sz="2400" dirty="0"/>
              <a:t> between the teacher’s (super-resolved) and student’s (dehazed) feature maps.</a:t>
            </a:r>
          </a:p>
          <a:p>
            <a:pPr algn="just"/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This ensures that the student learns to generate </a:t>
            </a:r>
            <a:r>
              <a:rPr lang="en-US" sz="2400" b="1" dirty="0"/>
              <a:t>clearer images with better textures</a:t>
            </a:r>
            <a:r>
              <a:rPr lang="en-US" sz="2400" dirty="0"/>
              <a:t> by following the teacher’s feature representation.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207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A618B-3C07-FB7E-6531-91056B655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26C3E-29E6-6659-CD1D-7D605C30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13" y="2766218"/>
            <a:ext cx="6504296" cy="1325563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Physics Based Learning with Features</a:t>
            </a:r>
            <a:br>
              <a:rPr lang="en-US" sz="3200" dirty="0"/>
            </a:b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BD4D2-8D65-C10A-0F60-0432A787A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6738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F1E46-A063-8A6B-BF15-CC0C4278E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1A0B7-084D-DC0D-FAB4-15992D37B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213" y="0"/>
            <a:ext cx="1073878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ABFD04-332A-0471-5043-8F5830103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144"/>
            <a:ext cx="6478676" cy="365125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Transmission Map Extraction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FF522-B08C-5BD5-15A0-B5FB8A2E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150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008FB-7931-6814-CEBC-7119688B1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98488-A7D4-ABC7-F94C-79D30E9D2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53" y="0"/>
            <a:ext cx="10515600" cy="1325563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Transmission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88830-5F97-A44E-B1E3-338D6DFB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4109D8-B596-A51D-67A9-64990E0C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0872"/>
            <a:ext cx="12192000" cy="329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9B8E97-D124-9ED6-98E3-7D7836162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67058"/>
            <a:ext cx="12192000" cy="329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05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97735-2D69-D1B5-8CC5-94AF555C9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5D50-4711-A053-B5D5-357AEF0B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9062113" cy="633046"/>
          </a:xfrm>
        </p:spPr>
        <p:txBody>
          <a:bodyPr>
            <a:noAutofit/>
          </a:bodyPr>
          <a:lstStyle/>
          <a:p>
            <a:pPr fontAlgn="base"/>
            <a:r>
              <a:rPr lang="en-IN" sz="3200" dirty="0"/>
              <a:t>Physics Based Learning: Tuning Parameters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D942FC-D847-8448-CEE6-A79F6D752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35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ECCA4C-E818-BCD2-D753-F5ED5D0D6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489" y="1199540"/>
            <a:ext cx="12296978" cy="56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78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2679B-8B3E-0570-70DD-7D83FA16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2C910-4FBD-5485-3ABF-941549538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3235569" cy="562708"/>
          </a:xfrm>
        </p:spPr>
        <p:txBody>
          <a:bodyPr>
            <a:noAutofit/>
          </a:bodyPr>
          <a:lstStyle/>
          <a:p>
            <a:pPr fontAlgn="base"/>
            <a:r>
              <a:rPr lang="en-IN" sz="3200" dirty="0"/>
              <a:t>Tuning Parameters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20EA2-3906-9FFD-8F0B-22693BC64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36</a:t>
            </a:fld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F3CEF0-0B21-1A77-1192-6122070A9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57901"/>
            <a:ext cx="12338538" cy="56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88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E874B-2250-E070-65D5-3717BC5DD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B2ED8-987C-1DAC-8632-26B0F6F5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Transmission Map Based Dehazing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AABD6D-D5A5-F3E3-DAAB-C2C751C89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5A487-ECAE-247B-D329-6A5DA9061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67" y="1942147"/>
            <a:ext cx="11158466" cy="41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596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D261-3874-CF47-01B5-85EFF455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AB27-BEAB-CEB7-223C-855F71BB1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05"/>
            <a:ext cx="10145182" cy="873368"/>
          </a:xfrm>
        </p:spPr>
        <p:txBody>
          <a:bodyPr>
            <a:noAutofit/>
          </a:bodyPr>
          <a:lstStyle/>
          <a:p>
            <a:pPr fontAlgn="base"/>
            <a:r>
              <a:rPr lang="en-IN" sz="3200" b="1" dirty="0"/>
              <a:t>Transmission Map Extraction</a:t>
            </a:r>
            <a:r>
              <a:rPr lang="en-IN" sz="3200" dirty="0"/>
              <a:t> From Selective Feature Channels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8BB8B-C2AE-9B14-ABDA-5A59FBDB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38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0A64A-C2ED-7F90-7994-42D4E0A3CBCB}"/>
              </a:ext>
            </a:extLst>
          </p:cNvPr>
          <p:cNvSpPr txBox="1"/>
          <p:nvPr/>
        </p:nvSpPr>
        <p:spPr>
          <a:xfrm>
            <a:off x="834161" y="1541460"/>
            <a:ext cx="982070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/>
            </a:pPr>
            <a:r>
              <a:rPr lang="it-IT" sz="2400" dirty="0"/>
              <a:t>Compute Dark Channel Prior (DCP) for each pixel x,</a:t>
            </a:r>
          </a:p>
          <a:p>
            <a:pPr lvl="1" algn="just"/>
            <a:r>
              <a:rPr lang="it-IT" sz="2400" dirty="0"/>
              <a:t>Where </a:t>
            </a:r>
            <a:r>
              <a:rPr lang="el-GR" sz="2400" dirty="0"/>
              <a:t>Ω</a:t>
            </a:r>
            <a:r>
              <a:rPr lang="en-IN" sz="2400" dirty="0"/>
              <a:t>(x) is the local patch around pixel x</a:t>
            </a:r>
            <a:endParaRPr lang="it-IT" sz="2400" dirty="0"/>
          </a:p>
          <a:p>
            <a:pPr marL="457200" indent="-457200" algn="just">
              <a:buAutoNum type="arabicPeriod"/>
            </a:pPr>
            <a:endParaRPr lang="it-IT" sz="2400" dirty="0"/>
          </a:p>
          <a:p>
            <a:pPr marL="457200" indent="-457200" algn="just">
              <a:buAutoNum type="arabicPeriod"/>
            </a:pPr>
            <a:r>
              <a:rPr lang="en-US" sz="2400" dirty="0"/>
              <a:t>Estimate Atmospheric Light 𝐴 by selecting top 0.1% brightest pixels in</a:t>
            </a:r>
          </a:p>
          <a:p>
            <a:pPr marL="457200" indent="-457200" algn="just">
              <a:buAutoNum type="arabicPeriod"/>
            </a:pPr>
            <a:endParaRPr lang="en-US" sz="2400" dirty="0"/>
          </a:p>
          <a:p>
            <a:pPr marL="457200" indent="-457200" algn="just">
              <a:buAutoNum type="arabicPeriod"/>
            </a:pPr>
            <a:r>
              <a:rPr lang="en-IN" sz="2400" dirty="0"/>
              <a:t>Compute Transmission Map</a:t>
            </a:r>
            <a:r>
              <a:rPr lang="en-US" sz="2400" dirty="0"/>
              <a:t> using </a:t>
            </a:r>
            <a:r>
              <a:rPr lang="en-IN" sz="2400" b="1" dirty="0"/>
              <a:t>transmission model</a:t>
            </a:r>
            <a:endParaRPr lang="en-IN" sz="2400" dirty="0"/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r>
              <a:rPr lang="en-US" sz="2400" dirty="0"/>
              <a:t>Adjust Transmission Based on Depth</a:t>
            </a:r>
            <a:r>
              <a:rPr lang="en-IN" sz="2400" dirty="0"/>
              <a:t>:</a:t>
            </a:r>
          </a:p>
          <a:p>
            <a:pPr marL="914400" lvl="1" indent="-457200" algn="just">
              <a:buAutoNum type="arabicPeriod"/>
            </a:pPr>
            <a:endParaRPr lang="en-IN" sz="2400" dirty="0"/>
          </a:p>
          <a:p>
            <a:pPr lvl="1" algn="just"/>
            <a:r>
              <a:rPr lang="en-IN" sz="2400" dirty="0"/>
              <a:t>a. Far-depth regions </a:t>
            </a:r>
          </a:p>
          <a:p>
            <a:pPr marL="914400" lvl="1" indent="-457200" algn="just">
              <a:buAutoNum type="arabicPeriod"/>
            </a:pPr>
            <a:endParaRPr lang="en-IN" sz="2400" dirty="0"/>
          </a:p>
          <a:p>
            <a:pPr marL="914400" lvl="1" indent="-457200" algn="just">
              <a:buAutoNum type="arabicPeriod"/>
            </a:pPr>
            <a:endParaRPr lang="en-IN" sz="2400" dirty="0"/>
          </a:p>
          <a:p>
            <a:pPr lvl="1" algn="just"/>
            <a:r>
              <a:rPr lang="en-IN" sz="2400" dirty="0"/>
              <a:t>b. Near-depth regions</a:t>
            </a:r>
            <a:r>
              <a:rPr lang="it-IT" sz="2400" dirty="0"/>
              <a:t> </a:t>
            </a:r>
            <a:endParaRPr lang="en-IN" sz="2400" dirty="0"/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endParaRPr lang="en-US" sz="2400" dirty="0"/>
          </a:p>
          <a:p>
            <a:pPr algn="just"/>
            <a:endParaRPr lang="en-US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21A5E8E-9576-1AED-2204-0F4EDC44D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60" y="2741789"/>
            <a:ext cx="876422" cy="3620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B331FD-7A0D-1C1D-37EE-101C7B6B4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042" y="5256559"/>
            <a:ext cx="3300683" cy="676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135DD9-1A4A-8108-650E-210BBDF5B5CE}"/>
              </a:ext>
            </a:extLst>
          </p:cNvPr>
          <p:cNvSpPr txBox="1"/>
          <p:nvPr/>
        </p:nvSpPr>
        <p:spPr>
          <a:xfrm>
            <a:off x="834161" y="822019"/>
            <a:ext cx="98207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/>
              <a:t>Input: Feature Channel Image   , with pixels x</a:t>
            </a:r>
          </a:p>
          <a:p>
            <a:pPr algn="just"/>
            <a:r>
              <a:rPr lang="it-IT" sz="2400" dirty="0"/>
              <a:t>Output: Transmission Map Prior</a:t>
            </a:r>
          </a:p>
          <a:p>
            <a:pPr algn="just"/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80FB9B6-C86C-FD9E-7102-C0D336FA6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7517" y="6294537"/>
            <a:ext cx="2637208" cy="4887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8F7182-F606-756D-5FFD-D26AB9D80F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942" y="6003845"/>
            <a:ext cx="1380358" cy="37034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D73B7A-767A-BCE0-5315-1314756C0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1829" y="4868308"/>
            <a:ext cx="1305108" cy="3612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FD091-2224-4908-D2CB-05031A182A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5934" y="1350249"/>
            <a:ext cx="2809237" cy="8733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5BC519-1E1B-552F-5115-CF45ED1AF16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79949" t="29669" r="16780" b="22145"/>
          <a:stretch/>
        </p:blipFill>
        <p:spPr>
          <a:xfrm>
            <a:off x="4633346" y="913341"/>
            <a:ext cx="114850" cy="3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4462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A7CDF-D0D2-12BD-089A-00E7D34CB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53FBA-1C57-1C3F-7091-150E5687D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fontAlgn="base"/>
            <a:r>
              <a:rPr lang="en-IN" sz="3200" b="1" dirty="0"/>
              <a:t>Transmission Map Extraction</a:t>
            </a:r>
            <a:r>
              <a:rPr lang="en-IN" sz="3200" dirty="0"/>
              <a:t> From Selective Feature Channels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794C2-5595-4C16-CB28-6A14AECE5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39</a:t>
            </a:fld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D9F082-7AE8-33C9-0716-769DD5AB567A}"/>
              </a:ext>
            </a:extLst>
          </p:cNvPr>
          <p:cNvSpPr txBox="1"/>
          <p:nvPr/>
        </p:nvSpPr>
        <p:spPr>
          <a:xfrm>
            <a:off x="838200" y="1867487"/>
            <a:ext cx="98207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AutoNum type="arabicPeriod" startAt="6"/>
            </a:pPr>
            <a:r>
              <a:rPr lang="en-IN" sz="2400" dirty="0"/>
              <a:t>Recover the Prior Image</a:t>
            </a:r>
          </a:p>
          <a:p>
            <a:pPr marL="457200" indent="-457200" algn="just">
              <a:buAutoNum type="arabicPeriod" startAt="6"/>
            </a:pPr>
            <a:endParaRPr lang="en-IN" sz="2400" dirty="0"/>
          </a:p>
          <a:p>
            <a:pPr marL="457200" indent="-457200" algn="just">
              <a:buAutoNum type="arabicPeriod" startAt="6"/>
            </a:pPr>
            <a:r>
              <a:rPr lang="en-IN" sz="2400" dirty="0"/>
              <a:t>Feed the prior image into dehazing head by concatenating the input channels from swim transformer network.</a:t>
            </a:r>
            <a:endParaRPr lang="it-IT" sz="2400" dirty="0"/>
          </a:p>
          <a:p>
            <a:pPr marL="457200" indent="-457200" algn="just">
              <a:buAutoNum type="arabicPeriod"/>
            </a:pPr>
            <a:endParaRPr lang="it-IT" sz="2400" dirty="0"/>
          </a:p>
          <a:p>
            <a:pPr algn="just"/>
            <a:endParaRPr lang="en-IN" sz="2400" dirty="0"/>
          </a:p>
          <a:p>
            <a:pPr marL="457200" indent="-457200" algn="just">
              <a:buAutoNum type="arabicPeriod"/>
            </a:pPr>
            <a:endParaRPr lang="en-IN" sz="2400" dirty="0"/>
          </a:p>
          <a:p>
            <a:pPr marL="457200" indent="-457200" algn="just">
              <a:buAutoNum type="arabicPeriod"/>
            </a:pPr>
            <a:endParaRPr lang="en-US" sz="2400" dirty="0"/>
          </a:p>
          <a:p>
            <a:pPr algn="just"/>
            <a:endParaRPr lang="en-US" sz="24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C098777-B7B8-7DE5-7A3D-838BB69633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173"/>
          <a:stretch/>
        </p:blipFill>
        <p:spPr>
          <a:xfrm>
            <a:off x="4581574" y="1867486"/>
            <a:ext cx="2333951" cy="6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54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688" y="0"/>
            <a:ext cx="7763256" cy="1600200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Literature Survey</a:t>
            </a:r>
            <a:endParaRPr lang="en-IN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602939"/>
              </p:ext>
            </p:extLst>
          </p:nvPr>
        </p:nvGraphicFramePr>
        <p:xfrm>
          <a:off x="212109" y="0"/>
          <a:ext cx="11730414" cy="6726212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2377413">
                  <a:extLst>
                    <a:ext uri="{9D8B030D-6E8A-4147-A177-3AD203B41FA5}">
                      <a16:colId xmlns:a16="http://schemas.microsoft.com/office/drawing/2014/main" val="1324093812"/>
                    </a:ext>
                  </a:extLst>
                </a:gridCol>
                <a:gridCol w="3160670">
                  <a:extLst>
                    <a:ext uri="{9D8B030D-6E8A-4147-A177-3AD203B41FA5}">
                      <a16:colId xmlns:a16="http://schemas.microsoft.com/office/drawing/2014/main" val="742225022"/>
                    </a:ext>
                  </a:extLst>
                </a:gridCol>
                <a:gridCol w="3860992">
                  <a:extLst>
                    <a:ext uri="{9D8B030D-6E8A-4147-A177-3AD203B41FA5}">
                      <a16:colId xmlns:a16="http://schemas.microsoft.com/office/drawing/2014/main" val="4024010404"/>
                    </a:ext>
                  </a:extLst>
                </a:gridCol>
                <a:gridCol w="2331339">
                  <a:extLst>
                    <a:ext uri="{9D8B030D-6E8A-4147-A177-3AD203B41FA5}">
                      <a16:colId xmlns:a16="http://schemas.microsoft.com/office/drawing/2014/main" val="2143039422"/>
                    </a:ext>
                  </a:extLst>
                </a:gridCol>
              </a:tblGrid>
              <a:tr h="157443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u="none" strike="noStrike">
                          <a:effectLst/>
                        </a:rPr>
                        <a:t>TITLE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u="none" strike="noStrike">
                          <a:effectLst/>
                        </a:rPr>
                        <a:t>JOURNAL/CONFERENCE DETAILS AND YEAR OF PUBLICATION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u="none" strike="noStrike">
                          <a:effectLst/>
                        </a:rPr>
                        <a:t>HIGHLIGHTS OF APPROACH(S) FOLLWED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u="none" strike="noStrike">
                          <a:effectLst/>
                        </a:rPr>
                        <a:t>CHALLENGES TO BE ADDRESSED</a:t>
                      </a:r>
                      <a:endParaRPr lang="en-IN" sz="2400" dirty="0">
                        <a:effectLst/>
                        <a:latin typeface="+mn-lt"/>
                      </a:endParaRPr>
                    </a:p>
                  </a:txBody>
                  <a:tcPr marL="5369" marR="5369" marT="5369" marB="25773" anchor="ctr"/>
                </a:tc>
                <a:extLst>
                  <a:ext uri="{0D108BD9-81ED-4DB2-BD59-A6C34878D82A}">
                    <a16:rowId xmlns:a16="http://schemas.microsoft.com/office/drawing/2014/main" val="4027465137"/>
                  </a:ext>
                </a:extLst>
              </a:tr>
              <a:tr h="4772239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Revitalizing Convolutional Network for Image Restoration</a:t>
                      </a:r>
                    </a:p>
                  </a:txBody>
                  <a:tcPr marL="5369" marR="5369" marT="5369" marB="25773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400" dirty="0">
                          <a:effectLst/>
                          <a:latin typeface="+mn-lt"/>
                        </a:rPr>
                        <a:t>Y. Cui, W. Ren, X. Cao and A. Knoll, "Revitalizing Convolutional Network for Image Restoration," in IEEE Transactions on Pattern Analysis and Machine Intelligence, vol. 46, no. 12, pp. 9423-9438, Dec. 2024, </a:t>
                      </a:r>
                      <a:r>
                        <a:rPr lang="en-IN" sz="2400" dirty="0" err="1">
                          <a:effectLst/>
                          <a:latin typeface="+mn-lt"/>
                        </a:rPr>
                        <a:t>doi</a:t>
                      </a:r>
                      <a:r>
                        <a:rPr lang="en-IN" sz="2400" dirty="0">
                          <a:effectLst/>
                          <a:latin typeface="+mn-lt"/>
                        </a:rPr>
                        <a:t>: 10.1109/TPAMI.2024.3419007</a:t>
                      </a:r>
                    </a:p>
                  </a:txBody>
                  <a:tcPr marL="5369" marR="5369" marT="5369" marB="25773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Tanh function instead of </a:t>
                      </a:r>
                      <a:r>
                        <a:rPr lang="en-US" sz="2400" dirty="0" err="1">
                          <a:effectLst/>
                          <a:latin typeface="+mn-lt"/>
                        </a:rPr>
                        <a:t>softmax</a:t>
                      </a:r>
                      <a:endParaRPr lang="en-US" sz="2400" dirty="0">
                        <a:effectLst/>
                        <a:latin typeface="+mn-lt"/>
                      </a:endParaRPr>
                    </a:p>
                    <a:p>
                      <a:pPr marL="514350" indent="-514350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romanLcParenBoth"/>
                      </a:pPr>
                      <a:r>
                        <a:rPr lang="en-US" sz="2400" b="1" dirty="0"/>
                        <a:t>Bypassing </a:t>
                      </a:r>
                      <a:r>
                        <a:rPr lang="en-US" sz="2400" dirty="0"/>
                        <a:t>the limitation of </a:t>
                      </a:r>
                      <a:r>
                        <a:rPr lang="en-US" sz="2400" b="1" dirty="0"/>
                        <a:t>low-pass filters </a:t>
                      </a:r>
                      <a:r>
                        <a:rPr lang="en-US" sz="2400" dirty="0"/>
                        <a:t>with the hyperbolic tangent function (Tanh), and </a:t>
                      </a:r>
                    </a:p>
                    <a:p>
                      <a:pPr marL="514350" indent="-514350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  <a:buAutoNum type="romanLcParenBoth"/>
                      </a:pPr>
                      <a:r>
                        <a:rPr lang="en-US" sz="2400" dirty="0"/>
                        <a:t>Elevating the significance of </a:t>
                      </a:r>
                      <a:r>
                        <a:rPr lang="en-US" sz="2400" b="1" dirty="0"/>
                        <a:t>high-pass filters in attention weights </a:t>
                      </a:r>
                      <a:r>
                        <a:rPr lang="en-US" sz="2400" dirty="0"/>
                        <a:t>via the proposed filter modulation (FM).</a:t>
                      </a:r>
                    </a:p>
                    <a:p>
                      <a:pPr marL="0" indent="0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/>
                    </a:p>
                    <a:p>
                      <a:pPr marL="0" indent="0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Different Degraded Image Sized Input</a:t>
                      </a:r>
                    </a:p>
                  </a:txBody>
                  <a:tcPr marL="5369" marR="5369" marT="5369" marB="25773"/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  <a:latin typeface="+mn-lt"/>
                        </a:rPr>
                        <a:t>Lack attention mechanisms</a:t>
                      </a:r>
                    </a:p>
                  </a:txBody>
                  <a:tcPr marL="5369" marR="5369" marT="5369" marB="25773"/>
                </a:tc>
                <a:extLst>
                  <a:ext uri="{0D108BD9-81ED-4DB2-BD59-A6C34878D82A}">
                    <a16:rowId xmlns:a16="http://schemas.microsoft.com/office/drawing/2014/main" val="2077734667"/>
                  </a:ext>
                </a:extLst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763838" y="2212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0201-A546-418B-9933-D2B48CD5257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6101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4797D-CD92-39CF-034C-C8DB8CF1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F908-2D21-C470-C91F-3C38206D1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Transmission Model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D754B-CB0E-45BA-5045-ADB06E081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40</a:t>
            </a:fld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C60CDD-46A1-CB2D-AEBE-20FA0C0A7DE2}"/>
              </a:ext>
            </a:extLst>
          </p:cNvPr>
          <p:cNvSpPr txBox="1"/>
          <p:nvPr/>
        </p:nvSpPr>
        <p:spPr>
          <a:xfrm>
            <a:off x="2980777" y="3062166"/>
            <a:ext cx="74715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Local patch around pixel 𝑥 (e.g., 15×15 window).</a:t>
            </a:r>
            <a:endParaRPr lang="en-IN" sz="24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A1645AC-E398-022F-2E1E-0CFD8F88000F}"/>
              </a:ext>
            </a:extLst>
          </p:cNvPr>
          <p:cNvSpPr txBox="1"/>
          <p:nvPr/>
        </p:nvSpPr>
        <p:spPr>
          <a:xfrm>
            <a:off x="3001376" y="3735654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Local window (patch) around pixel 𝑖</a:t>
            </a:r>
            <a:endParaRPr lang="en-IN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E6511-72E6-BF69-5447-EB7977E235BF}"/>
              </a:ext>
            </a:extLst>
          </p:cNvPr>
          <p:cNvSpPr txBox="1"/>
          <p:nvPr/>
        </p:nvSpPr>
        <p:spPr>
          <a:xfrm>
            <a:off x="3049250" y="4478752"/>
            <a:ext cx="9034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Intensity of pixel 𝑦 in color channel 𝑐.</a:t>
            </a:r>
            <a:endParaRPr lang="en-IN" sz="2400" dirty="0">
              <a:latin typeface="+mj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3A4FB5-CB01-39BD-6306-5E10CF81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124" y="1455170"/>
            <a:ext cx="4263752" cy="13255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243D142-716B-FC05-81B4-14C0C636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199" y="3062165"/>
            <a:ext cx="1033578" cy="4616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4114F6-C932-B19F-9AB4-6E37C1FD7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634" y="3782153"/>
            <a:ext cx="1806742" cy="4151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C722AE-3E7A-DB72-85CA-182C07A287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7199" y="4550677"/>
            <a:ext cx="1033578" cy="4698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D8E7A8C-7973-F462-122E-95955D8CA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9309" y="5514812"/>
            <a:ext cx="801468" cy="5417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819ED26-AD66-74A9-B9AA-095115E5A364}"/>
              </a:ext>
            </a:extLst>
          </p:cNvPr>
          <p:cNvSpPr txBox="1"/>
          <p:nvPr/>
        </p:nvSpPr>
        <p:spPr>
          <a:xfrm>
            <a:off x="3049250" y="5514812"/>
            <a:ext cx="90348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Estimated atmospheric light in color channel 𝑐.</a:t>
            </a: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3966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ED4F4-6150-378E-6761-101B9939F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FC5E-1C34-DA88-DF5F-794E90326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pPr fontAlgn="base"/>
            <a:r>
              <a:rPr lang="en-IN" sz="3200" b="1" dirty="0"/>
              <a:t>Transmission Map Extraction</a:t>
            </a:r>
            <a:r>
              <a:rPr lang="en-IN" sz="3200" dirty="0"/>
              <a:t> From Selective Feature Channels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CDBEE-BDB7-C1F6-58D2-29403B3E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104AE6-142A-8D7F-B564-2AD1BD162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87" y="2010048"/>
            <a:ext cx="12038113" cy="43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79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A61B7-788D-8BC3-76D1-EB22F8926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778EE-988C-DE92-FB4F-10491493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Feature Extraction with Selective Channels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1403A-5DC7-5BED-19B4-ED9E7A31A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42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E770EF-0A86-06C5-710E-0471E0069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7271"/>
            <a:ext cx="12192000" cy="37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419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8C53B-2694-E2A9-995B-35C12BC4E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B34BC-50C7-192D-B20E-C3D6ABDF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Densely Hazed Image Vs Foggy Image: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B9E594-2EF3-61C0-9BEC-4CEA5D7A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43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3755F-508F-ABBC-6FE4-C5D36A48D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1628775"/>
            <a:ext cx="942022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602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Loss Function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44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9F920F-7E60-4358-8A8B-808906DF0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882" y="2822344"/>
            <a:ext cx="7501915" cy="15735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7D585D-5741-423B-AFEE-FE1F12D67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282" y="4351221"/>
            <a:ext cx="4675564" cy="1341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1E2616-55D3-4FD8-BCF2-26743311F3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3882" y="1690688"/>
            <a:ext cx="6190445" cy="1152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42F029-0388-4FC5-9F2C-56AA4D2362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3902" y="5673439"/>
            <a:ext cx="5796548" cy="87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974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Perceptual Loss: Loss Function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45</a:t>
            </a:fld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2A65C-1FEF-4EE9-988F-BB1E14CFE941}"/>
              </a:ext>
            </a:extLst>
          </p:cNvPr>
          <p:cNvSpPr txBox="1"/>
          <p:nvPr/>
        </p:nvSpPr>
        <p:spPr>
          <a:xfrm>
            <a:off x="838200" y="1910443"/>
            <a:ext cx="10515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VGG16, pre-trained on a large dataset (ImageNet), which can extract meaningful features from images is used.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Pixel-wise losses can sometimes lead to </a:t>
            </a:r>
            <a:r>
              <a:rPr lang="en-US" sz="2400" b="1" dirty="0"/>
              <a:t>overly smooth or unrealistic results </a:t>
            </a:r>
            <a:r>
              <a:rPr lang="en-US" sz="2400" dirty="0"/>
              <a:t>because they focus solely on minimizing pixel differences.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Perceptual loss, on the other hand, encourages the model to generate images that are semantically and </a:t>
            </a:r>
            <a:r>
              <a:rPr lang="en-US" sz="2400" b="1" dirty="0"/>
              <a:t>structurally consistent </a:t>
            </a:r>
            <a:r>
              <a:rPr lang="en-US" sz="2400" dirty="0"/>
              <a:t>with the target</a:t>
            </a:r>
            <a:endParaRPr lang="en-IN" sz="2400" dirty="0"/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657647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D09A-10E7-2E33-A736-0DA5FE596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E1AE6-9E06-F14E-3584-A717819C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Taking only Activation Function Layers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986E0-FAFD-ACCF-218D-146BA6A1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46</a:t>
            </a:fld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1B2F2C-F09F-AE26-DA63-F693EF69B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446" y="1289904"/>
            <a:ext cx="707806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69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AA68-6F19-D634-4CF4-2610932C0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3C804-C2B6-4D2F-0D47-2B742558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Taking only Activation Function Layers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F3F60-56C1-3D6C-8A6C-A85FEE60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9E824-E0F4-54D9-81B5-D29C02F1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80" y="1907082"/>
            <a:ext cx="3115110" cy="2743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4780DF-61D4-96E2-015F-181F6E714D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766" y="1320078"/>
            <a:ext cx="6011114" cy="517279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6E1A7D8-98AF-7AD4-7D74-A031AA0848BD}"/>
              </a:ext>
            </a:extLst>
          </p:cNvPr>
          <p:cNvCxnSpPr>
            <a:cxnSpLocks/>
          </p:cNvCxnSpPr>
          <p:nvPr/>
        </p:nvCxnSpPr>
        <p:spPr>
          <a:xfrm flipH="1" flipV="1">
            <a:off x="3698543" y="3278873"/>
            <a:ext cx="2074460" cy="150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84237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EE524-9480-2DCF-D884-95F3F2044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1BDFE-FA9D-58E0-444F-19C1F1D2D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Taking only Activation Function Layers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C6406-3F44-F6FB-0715-83A1B9A94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187D95-D311-62C3-AF21-BE43EC990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98" y="1880971"/>
            <a:ext cx="915480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334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722DF-BF9E-4143-A998-944A0B85D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92A7-D0CC-CC88-536E-117B8FD85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Hierarchical Features – Lower layer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B4B07-D9C0-481E-1436-42C41048E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49</a:t>
            </a:fld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D2D753-F939-5C98-458D-F5DC332C3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885950"/>
            <a:ext cx="112585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64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B87F9-81A5-74D5-88B3-089DD9815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F9A2C-B423-DA11-B564-CC51C15D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5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C9D95-5B41-E041-89AC-0D6127333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2A2C2-ED2F-C312-174D-7EEF98BB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182"/>
            <a:ext cx="2236033" cy="326583"/>
          </a:xfrm>
        </p:spPr>
        <p:txBody>
          <a:bodyPr>
            <a:noAutofit/>
          </a:bodyPr>
          <a:lstStyle/>
          <a:p>
            <a:pPr fontAlgn="base"/>
            <a:r>
              <a:rPr lang="en-IN" sz="3200" dirty="0"/>
              <a:t>Architecture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1328838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E0AF5-5654-4453-9242-C8A2F86FF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889FD-7B96-1379-A66F-A3B81350B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Hierarchical Features – Middle layer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415BD-F999-BFD6-62D8-3C3C65DF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50</a:t>
            </a:fld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E0A5D1-3A95-5322-AE4B-1074859A6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885950"/>
            <a:ext cx="112585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83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BE57C-0B6D-035B-CF42-0263CD0BB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B638-1C7D-8EED-03EA-8ED3B95A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Hierarchical Features –</a:t>
            </a:r>
            <a:r>
              <a:rPr lang="en-IN" sz="3200"/>
              <a:t>Higher layer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13FF7-81D9-1785-7DCB-D7858C5C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51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3E9AD-250E-05E2-B220-6B8E9278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885950"/>
            <a:ext cx="1125855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345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52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0C0D3D-D30A-422A-B4FA-D45CF3437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9112"/>
            <a:ext cx="9448800" cy="6019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3029" y="519112"/>
            <a:ext cx="2917371" cy="385989"/>
          </a:xfrm>
        </p:spPr>
        <p:txBody>
          <a:bodyPr>
            <a:noAutofit/>
          </a:bodyPr>
          <a:lstStyle/>
          <a:p>
            <a:pPr fontAlgn="base"/>
            <a:r>
              <a:rPr lang="en-IN" sz="3200" dirty="0" err="1"/>
              <a:t>GuidedFilterNet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4696302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FDB7F-06E1-A487-F3B3-2EDC16841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movie.png" descr="pasted-movie.png">
            <a:extLst>
              <a:ext uri="{FF2B5EF4-FFF2-40B4-BE49-F238E27FC236}">
                <a16:creationId xmlns:a16="http://schemas.microsoft.com/office/drawing/2014/main" id="{559BA00A-9AB7-2D12-1812-7C77936C93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282" t="6035"/>
          <a:stretch/>
        </p:blipFill>
        <p:spPr>
          <a:xfrm>
            <a:off x="413139" y="1684420"/>
            <a:ext cx="5682861" cy="4299795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8EEB19-3E11-05AB-BCE8-890D1A814219}"/>
              </a:ext>
            </a:extLst>
          </p:cNvPr>
          <p:cNvSpPr txBox="1">
            <a:spLocks/>
          </p:cNvSpPr>
          <p:nvPr/>
        </p:nvSpPr>
        <p:spPr>
          <a:xfrm>
            <a:off x="492941" y="796848"/>
            <a:ext cx="2917371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 err="1"/>
              <a:t>GuidedFilterNet</a:t>
            </a:r>
            <a:endParaRPr lang="en-IN" sz="1400" dirty="0"/>
          </a:p>
        </p:txBody>
      </p:sp>
      <p:pic>
        <p:nvPicPr>
          <p:cNvPr id="3" name="pasted-movie.png" descr="pasted-movie.png">
            <a:extLst>
              <a:ext uri="{FF2B5EF4-FFF2-40B4-BE49-F238E27FC236}">
                <a16:creationId xmlns:a16="http://schemas.microsoft.com/office/drawing/2014/main" id="{A43505B0-588E-3755-2057-07154B5727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035" r="50282"/>
          <a:stretch/>
        </p:blipFill>
        <p:spPr>
          <a:xfrm>
            <a:off x="6096000" y="1684420"/>
            <a:ext cx="5682862" cy="4299796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62DA128-8898-A3DA-62ED-A1E97A772BDD}"/>
              </a:ext>
            </a:extLst>
          </p:cNvPr>
          <p:cNvSpPr txBox="1">
            <a:spLocks/>
          </p:cNvSpPr>
          <p:nvPr/>
        </p:nvSpPr>
        <p:spPr>
          <a:xfrm>
            <a:off x="1607868" y="1298430"/>
            <a:ext cx="2917371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2000" dirty="0"/>
              <a:t>Dehaze Output</a:t>
            </a:r>
            <a:endParaRPr lang="en-IN" sz="105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4C785B-5E2C-0348-7C34-3BE9B3610333}"/>
              </a:ext>
            </a:extLst>
          </p:cNvPr>
          <p:cNvSpPr txBox="1">
            <a:spLocks/>
          </p:cNvSpPr>
          <p:nvPr/>
        </p:nvSpPr>
        <p:spPr>
          <a:xfrm>
            <a:off x="7666761" y="1298429"/>
            <a:ext cx="2917371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2000" dirty="0"/>
              <a:t>Guided Filter Output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4080147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289" y="3116450"/>
            <a:ext cx="7219228" cy="374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1949"/>
            <a:ext cx="6778654" cy="361528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C3A4F-EB7A-687A-1392-A08A632B7586}"/>
              </a:ext>
            </a:extLst>
          </p:cNvPr>
          <p:cNvSpPr txBox="1">
            <a:spLocks/>
          </p:cNvSpPr>
          <p:nvPr/>
        </p:nvSpPr>
        <p:spPr>
          <a:xfrm>
            <a:off x="101847" y="62789"/>
            <a:ext cx="7281592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 err="1"/>
              <a:t>GuidedFilterNet</a:t>
            </a:r>
            <a:r>
              <a:rPr lang="en-IN" sz="3200" dirty="0"/>
              <a:t>: Feature Reconstruction</a:t>
            </a:r>
            <a:endParaRPr lang="en-IN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E6C89E1-53B1-6810-4493-AEB3089CC408}"/>
              </a:ext>
            </a:extLst>
          </p:cNvPr>
          <p:cNvSpPr txBox="1">
            <a:spLocks/>
          </p:cNvSpPr>
          <p:nvPr/>
        </p:nvSpPr>
        <p:spPr>
          <a:xfrm>
            <a:off x="7827182" y="2516595"/>
            <a:ext cx="2917371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2000" dirty="0"/>
              <a:t>Guided Filter Output</a:t>
            </a:r>
            <a:endParaRPr lang="en-IN" sz="105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903E877-5080-08F6-F800-1424A3EF0E52}"/>
              </a:ext>
            </a:extLst>
          </p:cNvPr>
          <p:cNvSpPr txBox="1">
            <a:spLocks/>
          </p:cNvSpPr>
          <p:nvPr/>
        </p:nvSpPr>
        <p:spPr>
          <a:xfrm>
            <a:off x="1784331" y="515960"/>
            <a:ext cx="2917371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2000" dirty="0"/>
              <a:t>Dehaze Output</a:t>
            </a:r>
            <a:endParaRPr lang="en-IN" sz="105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Image With Loss Coefficients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55</a:t>
            </a:fld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DE738F-3848-D9CC-BC62-5F7B8A568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478" y="1496165"/>
            <a:ext cx="4325235" cy="9622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BA33F4-A8F9-BA4B-A604-CDFF0CC9B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287" y="3121304"/>
            <a:ext cx="7428129" cy="218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480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EEDFE-0A60-80BA-4538-7F9C298752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EA4E-6124-789B-D6CC-853C5C65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Parameters to be learned with Haze Remove Network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E738E-8C99-EEE5-CDE6-319EA9989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56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DF75D-4C9F-3B61-D819-C03DC210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376" y="1570936"/>
            <a:ext cx="5792008" cy="116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0DE278-E4A8-A1CE-4A22-5AA014A0E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1756" y="3039111"/>
            <a:ext cx="971686" cy="5906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5150F8-91C5-CAD0-15F0-B38397108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039" y="3756782"/>
            <a:ext cx="619211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60C655-BE83-99A7-FCBD-BC3CCA6AB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7600" y="4485678"/>
            <a:ext cx="1228896" cy="4096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036789B-717B-6B3E-540D-35EA7AF45D24}"/>
              </a:ext>
            </a:extLst>
          </p:cNvPr>
          <p:cNvSpPr txBox="1"/>
          <p:nvPr/>
        </p:nvSpPr>
        <p:spPr>
          <a:xfrm>
            <a:off x="2980777" y="3062166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>
                <a:latin typeface="+mj-lt"/>
              </a:rPr>
              <a:t>Initial estimated transmission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A0C4E-0015-B347-667C-470B136D1A86}"/>
              </a:ext>
            </a:extLst>
          </p:cNvPr>
          <p:cNvSpPr txBox="1"/>
          <p:nvPr/>
        </p:nvSpPr>
        <p:spPr>
          <a:xfrm>
            <a:off x="3001376" y="3735654"/>
            <a:ext cx="6093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Local window (patch) around pixel 𝑖</a:t>
            </a:r>
            <a:endParaRPr lang="en-IN" sz="24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07B416-79FC-93CE-4070-0CFD31103A88}"/>
              </a:ext>
            </a:extLst>
          </p:cNvPr>
          <p:cNvSpPr txBox="1"/>
          <p:nvPr/>
        </p:nvSpPr>
        <p:spPr>
          <a:xfrm>
            <a:off x="3049250" y="4478752"/>
            <a:ext cx="90348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Regularization parameter to prevent </a:t>
            </a:r>
          </a:p>
          <a:p>
            <a:r>
              <a:rPr lang="en-US" sz="2400" dirty="0">
                <a:latin typeface="+mj-lt"/>
              </a:rPr>
              <a:t>overfitting and noise amplification</a:t>
            </a:r>
            <a:endParaRPr lang="en-I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3789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92376-99DB-6198-46AB-2318FC76E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3DC3E-A010-A09D-D378-1A9EAD3A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Approximation of Atmospheric Transmission Model 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6B9E3-9542-C226-777A-41808B93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57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0A0EC-DA18-1D86-BF38-0599A5818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24" y="1818370"/>
            <a:ext cx="2065689" cy="6506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538914D-E755-E7C3-2BBE-0C9DE43FCBE0}"/>
              </a:ext>
            </a:extLst>
          </p:cNvPr>
          <p:cNvSpPr/>
          <p:nvPr/>
        </p:nvSpPr>
        <p:spPr>
          <a:xfrm>
            <a:off x="6280779" y="1877695"/>
            <a:ext cx="5116844" cy="16777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E79515-6FD0-F3BB-8C56-BD0E2B8CC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17" y="2921094"/>
            <a:ext cx="2972215" cy="5239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256A1F-DD15-2CE9-C4EE-2A6925D93F29}"/>
              </a:ext>
            </a:extLst>
          </p:cNvPr>
          <p:cNvCxnSpPr/>
          <p:nvPr/>
        </p:nvCxnSpPr>
        <p:spPr>
          <a:xfrm flipH="1">
            <a:off x="2598821" y="2469062"/>
            <a:ext cx="561474" cy="45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F032C1-CBE0-6316-5850-D282519504FB}"/>
              </a:ext>
            </a:extLst>
          </p:cNvPr>
          <p:cNvCxnSpPr/>
          <p:nvPr/>
        </p:nvCxnSpPr>
        <p:spPr>
          <a:xfrm>
            <a:off x="3898232" y="2469062"/>
            <a:ext cx="0" cy="45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55E187F-A005-7730-3A75-25B29B027697}"/>
              </a:ext>
            </a:extLst>
          </p:cNvPr>
          <p:cNvSpPr/>
          <p:nvPr/>
        </p:nvSpPr>
        <p:spPr>
          <a:xfrm>
            <a:off x="1155032" y="3897074"/>
            <a:ext cx="458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J is the latent haze-free image, </a:t>
            </a:r>
          </a:p>
          <a:p>
            <a:r>
              <a:rPr lang="en-US" sz="2400" dirty="0"/>
              <a:t>A is the global atmospheric light,</a:t>
            </a:r>
          </a:p>
          <a:p>
            <a:r>
              <a:rPr lang="en-US" sz="2400" dirty="0"/>
              <a:t>t is the medium transmission map</a:t>
            </a:r>
            <a:endParaRPr lang="en-IN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4E06B74-137B-2DAC-FB47-302D486C3762}"/>
              </a:ext>
            </a:extLst>
          </p:cNvPr>
          <p:cNvCxnSpPr>
            <a:endCxn id="2" idx="2"/>
          </p:cNvCxnSpPr>
          <p:nvPr/>
        </p:nvCxnSpPr>
        <p:spPr>
          <a:xfrm flipV="1">
            <a:off x="6096000" y="1690688"/>
            <a:ext cx="0" cy="4116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5DB7EBD-A579-7293-81FE-11F33BB00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779" y="2916445"/>
            <a:ext cx="3504036" cy="613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92DDA1-DAEB-703E-B5DC-1806FB915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617" y="2010329"/>
            <a:ext cx="2064626" cy="4588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B45591-D98E-0A62-2A84-83654599D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597" y="2469062"/>
            <a:ext cx="2398372" cy="38973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A23AAAD-A216-1C0A-5D95-66F8293F2AEE}"/>
              </a:ext>
            </a:extLst>
          </p:cNvPr>
          <p:cNvCxnSpPr/>
          <p:nvPr/>
        </p:nvCxnSpPr>
        <p:spPr>
          <a:xfrm>
            <a:off x="8771021" y="2753475"/>
            <a:ext cx="0" cy="39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8AE1575-7764-4E13-9361-77F6E8425A52}"/>
              </a:ext>
            </a:extLst>
          </p:cNvPr>
          <p:cNvSpPr/>
          <p:nvPr/>
        </p:nvSpPr>
        <p:spPr>
          <a:xfrm>
            <a:off x="6236951" y="4058653"/>
            <a:ext cx="5116844" cy="16777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5501AC-8183-B358-10D4-1CB83AFEA5AA}"/>
              </a:ext>
            </a:extLst>
          </p:cNvPr>
          <p:cNvCxnSpPr>
            <a:cxnSpLocks/>
          </p:cNvCxnSpPr>
          <p:nvPr/>
        </p:nvCxnSpPr>
        <p:spPr>
          <a:xfrm>
            <a:off x="7431505" y="2488785"/>
            <a:ext cx="0" cy="658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E75E1AB-32B8-8279-ACA4-152944B67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1228" y="4274151"/>
            <a:ext cx="4500103" cy="4816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4A358B-F18A-8719-7E2B-C453C21E59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7576" y="5097403"/>
            <a:ext cx="2548605" cy="39078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F4566FE-3EE1-5DAE-2A22-F96D3EE3E4FA}"/>
              </a:ext>
            </a:extLst>
          </p:cNvPr>
          <p:cNvSpPr/>
          <p:nvPr/>
        </p:nvSpPr>
        <p:spPr>
          <a:xfrm>
            <a:off x="9456315" y="5986501"/>
            <a:ext cx="2735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F(MLP)=Linear-</a:t>
            </a:r>
            <a:r>
              <a:rPr lang="en-IN" dirty="0" err="1"/>
              <a:t>ReLU</a:t>
            </a:r>
            <a:r>
              <a:rPr lang="en-IN" dirty="0"/>
              <a:t>-Linear</a:t>
            </a:r>
          </a:p>
        </p:txBody>
      </p:sp>
    </p:spTree>
    <p:extLst>
      <p:ext uri="{BB962C8B-B14F-4D97-AF65-F5344CB8AC3E}">
        <p14:creationId xmlns:p14="http://schemas.microsoft.com/office/powerpoint/2010/main" val="4105205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5CE13-58A3-EE1B-EF9F-560C21971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9436-284A-BBDA-B8CC-6900169EC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 err="1"/>
              <a:t>GuidedFilterNet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43936-68D3-8F1B-8F08-4D3260CD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58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0899D-EFBC-2AF1-D698-8DFA178A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1" y="1690688"/>
            <a:ext cx="11409477" cy="447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637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9E5B-C246-F19C-66E6-6D223D024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4CB6-DD06-CE9E-51D6-EF3CC155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Metrics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7C130-295A-D3ED-05AF-72D807215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59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894C91-CE2B-90ED-66CC-F100784DB5DB}"/>
              </a:ext>
            </a:extLst>
          </p:cNvPr>
          <p:cNvSpPr/>
          <p:nvPr/>
        </p:nvSpPr>
        <p:spPr>
          <a:xfrm>
            <a:off x="838200" y="1881193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Peak signal-to-noise ratio (PSNR) is a metric used to measure the </a:t>
            </a:r>
            <a:r>
              <a:rPr lang="en-US" sz="2400" b="1" dirty="0"/>
              <a:t>quality</a:t>
            </a:r>
            <a:r>
              <a:rPr lang="en-US" sz="2400" dirty="0"/>
              <a:t> of an image or video.</a:t>
            </a:r>
          </a:p>
          <a:p>
            <a:endParaRPr lang="en-US" sz="2400" dirty="0"/>
          </a:p>
          <a:p>
            <a:endParaRPr lang="en-I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F8D0F-5146-311A-65AB-03EB1947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444" y="3300861"/>
            <a:ext cx="3347356" cy="132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4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418BF-5EB0-A80F-AFB3-E3D8805A1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966B6-B61D-B190-49EE-7E2356271EBD}"/>
              </a:ext>
            </a:extLst>
          </p:cNvPr>
          <p:cNvSpPr txBox="1">
            <a:spLocks/>
          </p:cNvSpPr>
          <p:nvPr/>
        </p:nvSpPr>
        <p:spPr>
          <a:xfrm>
            <a:off x="142790" y="217940"/>
            <a:ext cx="9942905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/>
              <a:t>Contributions</a:t>
            </a:r>
            <a:endParaRPr lang="en-IN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370700-1BB9-285D-5036-CE97EAB00AA9}"/>
              </a:ext>
            </a:extLst>
          </p:cNvPr>
          <p:cNvSpPr/>
          <p:nvPr/>
        </p:nvSpPr>
        <p:spPr>
          <a:xfrm>
            <a:off x="1233985" y="941858"/>
            <a:ext cx="104212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MSA and S-MSA is done with horizontal reflexive shifts instead of Cyclic Shift of Patches. Adaptive instance normalisation is done only on ground followed by layer normalisation.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Selective Knowledge Distillation from Heterogeneous Task (SR).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Dilated Convolutions at various levels have their features shared by reweighting the input channel wise during distillation.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DCP is applied to all feature channels, and the highest features in the channels are selected. This is done by a learnable thresholding parameter for dense haze and less haze.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271667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Metrics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60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C90E0B-ACA0-483C-A5B4-97B8A187D4BF}"/>
              </a:ext>
            </a:extLst>
          </p:cNvPr>
          <p:cNvSpPr/>
          <p:nvPr/>
        </p:nvSpPr>
        <p:spPr>
          <a:xfrm>
            <a:off x="838200" y="1881193"/>
            <a:ext cx="1051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/>
              <a:t>Structural Similarity Index (SSIM): </a:t>
            </a:r>
            <a:r>
              <a:rPr lang="en-US" sz="2400" dirty="0"/>
              <a:t>a metric used to measure the quality of an image or the </a:t>
            </a:r>
            <a:r>
              <a:rPr lang="en-US" sz="2400" b="1" dirty="0"/>
              <a:t>similarity</a:t>
            </a:r>
            <a:r>
              <a:rPr lang="en-US" sz="2400" dirty="0"/>
              <a:t> between two images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050" name="Picture 2" descr="SSIM/MS-SSIM">
            <a:extLst>
              <a:ext uri="{FF2B5EF4-FFF2-40B4-BE49-F238E27FC236}">
                <a16:creationId xmlns:a16="http://schemas.microsoft.com/office/drawing/2014/main" id="{F3A92AC0-6F78-4A7D-B162-268670603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6" y="2843212"/>
            <a:ext cx="76390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69058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BA079-F6A9-0BE7-77CF-6919DCCB6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D8F8-3545-87C9-8DAC-E7CD4CA9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Metrics: Reside Dataset</a:t>
            </a:r>
            <a:endParaRPr lang="en-IN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B8B1A-2A4D-191C-0F28-B5430464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61</a:t>
            </a:fld>
            <a:endParaRPr lang="en-I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7138344-5367-D857-C1DF-F7BC088A77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083863"/>
              </p:ext>
            </p:extLst>
          </p:nvPr>
        </p:nvGraphicFramePr>
        <p:xfrm>
          <a:off x="1909011" y="2149642"/>
          <a:ext cx="8630652" cy="1279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5326">
                  <a:extLst>
                    <a:ext uri="{9D8B030D-6E8A-4147-A177-3AD203B41FA5}">
                      <a16:colId xmlns:a16="http://schemas.microsoft.com/office/drawing/2014/main" val="3605081904"/>
                    </a:ext>
                  </a:extLst>
                </a:gridCol>
                <a:gridCol w="4315326">
                  <a:extLst>
                    <a:ext uri="{9D8B030D-6E8A-4147-A177-3AD203B41FA5}">
                      <a16:colId xmlns:a16="http://schemas.microsoft.com/office/drawing/2014/main" val="515772395"/>
                    </a:ext>
                  </a:extLst>
                </a:gridCol>
              </a:tblGrid>
              <a:tr h="639679">
                <a:tc>
                  <a:txBody>
                    <a:bodyPr/>
                    <a:lstStyle/>
                    <a:p>
                      <a:r>
                        <a:rPr lang="en-US" dirty="0"/>
                        <a:t>SSIM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PSNR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2240"/>
                  </a:ext>
                </a:extLst>
              </a:tr>
              <a:tr h="639679">
                <a:tc>
                  <a:txBody>
                    <a:bodyPr/>
                    <a:lstStyle/>
                    <a:p>
                      <a:r>
                        <a:rPr lang="en-US" dirty="0"/>
                        <a:t>0.9297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29.60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522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359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947056" y="743675"/>
            <a:ext cx="20944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i="0" strike="noStrike" cap="none" dirty="0">
                <a:latin typeface="+mj-lt"/>
                <a:ea typeface="Times New Roman"/>
                <a:cs typeface="Times New Roman"/>
                <a:sym typeface="Times New Roman"/>
              </a:rPr>
              <a:t>References</a:t>
            </a:r>
            <a:endParaRPr sz="3200" i="0" strike="noStrike" cap="none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947056" y="1693575"/>
            <a:ext cx="10406744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just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[1] </a:t>
            </a:r>
            <a:r>
              <a:rPr lang="en-IN" sz="1800" dirty="0">
                <a:effectLst/>
                <a:latin typeface="+mn-lt"/>
              </a:rPr>
              <a:t>Zhang S, Zhao L, Hu K, Feng S, Fan E, Zhao L. Deep guided transformer dehazing network. Sci Rep. 2023 Sep 15;13(1):15333. </a:t>
            </a:r>
            <a:r>
              <a:rPr lang="en-IN" sz="1800" dirty="0" err="1">
                <a:effectLst/>
                <a:latin typeface="+mn-lt"/>
              </a:rPr>
              <a:t>doi</a:t>
            </a:r>
            <a:r>
              <a:rPr lang="en-IN" sz="1800" dirty="0">
                <a:effectLst/>
                <a:latin typeface="+mn-lt"/>
              </a:rPr>
              <a:t>: 10.1038/s41598-023-41561-z.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ts val="1800"/>
            </a:pPr>
            <a:endParaRPr lang="en-IN" sz="1800" dirty="0">
              <a:effectLst/>
              <a:latin typeface="+mn-lt"/>
            </a:endParaRPr>
          </a:p>
          <a:p>
            <a:pPr algn="just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IN" dirty="0"/>
              <a:t>[2] Y. Cui, W. Ren, X. Cao and A. Knoll, "Revitalizing Convolutional Network for Image Restoration," in IEEE Transactions on Pattern Analysis and Machine Intelligence, vol. 46, no. 12, pp. 9423-9438, Dec. 2024, </a:t>
            </a:r>
            <a:r>
              <a:rPr lang="en-IN" dirty="0" err="1"/>
              <a:t>doi</a:t>
            </a:r>
            <a:r>
              <a:rPr lang="en-IN" dirty="0"/>
              <a:t>: 10.1109/TPAMI.2024.3419007</a:t>
            </a:r>
          </a:p>
          <a:p>
            <a:pPr algn="just">
              <a:lnSpc>
                <a:spcPct val="150000"/>
              </a:lnSpc>
              <a:buClr>
                <a:srgbClr val="000000"/>
              </a:buClr>
              <a:buSzPts val="1800"/>
            </a:pPr>
            <a:endParaRPr lang="en-IN" dirty="0"/>
          </a:p>
          <a:p>
            <a:pPr algn="just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IN" dirty="0"/>
              <a:t>[3] J. Dai et al., "Deformable Convolutional Networks," 2017 IEEE International Conference on Computer Vision (ICCV), Venice, Italy, 2017, pp. 764-773, </a:t>
            </a:r>
            <a:r>
              <a:rPr lang="en-IN" dirty="0" err="1"/>
              <a:t>doi</a:t>
            </a:r>
            <a:r>
              <a:rPr lang="en-IN" dirty="0"/>
              <a:t>: 10.1109/ICCV.2017.89.</a:t>
            </a:r>
          </a:p>
        </p:txBody>
      </p:sp>
      <p:sp>
        <p:nvSpPr>
          <p:cNvPr id="297" name="Google Shape;297;p27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t>62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96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947056" y="743675"/>
            <a:ext cx="20944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i="0" strike="noStrike" cap="none" dirty="0">
                <a:latin typeface="+mj-lt"/>
                <a:ea typeface="Times New Roman"/>
                <a:cs typeface="Times New Roman"/>
                <a:sym typeface="Times New Roman"/>
              </a:rPr>
              <a:t>References</a:t>
            </a:r>
            <a:endParaRPr sz="3200" i="0" strike="noStrike" cap="none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6" name="Google Shape;296;p27"/>
          <p:cNvSpPr/>
          <p:nvPr/>
        </p:nvSpPr>
        <p:spPr>
          <a:xfrm>
            <a:off x="947056" y="1693575"/>
            <a:ext cx="10406744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just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US" dirty="0">
                <a:ea typeface="Times New Roman"/>
                <a:cs typeface="Times New Roman"/>
                <a:sym typeface="Times New Roman"/>
              </a:rPr>
              <a:t>[4] </a:t>
            </a:r>
            <a:r>
              <a:rPr lang="en-IN" dirty="0"/>
              <a:t>Z. Z. Gu, D. Yin, S. P. </a:t>
            </a:r>
            <a:r>
              <a:rPr lang="en-IN" dirty="0" err="1"/>
              <a:t>Nie</a:t>
            </a:r>
            <a:r>
              <a:rPr lang="en-IN" dirty="0"/>
              <a:t>, S. T. Feng and C. J. Yuan, "Butterworth spiral filter for image processing with edge enhancement," </a:t>
            </a:r>
            <a:r>
              <a:rPr lang="en-IN" i="1" dirty="0"/>
              <a:t>2019 Cross Strait Quad-Regional Radio Science and Wireless Technology Conference (CSQRWC)</a:t>
            </a:r>
            <a:r>
              <a:rPr lang="en-IN" dirty="0"/>
              <a:t>, Taiyuan, China, 2019, pp. 1-3, </a:t>
            </a:r>
            <a:r>
              <a:rPr lang="en-IN" dirty="0" err="1"/>
              <a:t>doi</a:t>
            </a:r>
            <a:r>
              <a:rPr lang="en-IN" dirty="0"/>
              <a:t>: 10.1109/CSQRWC.2019.8799210.</a:t>
            </a:r>
          </a:p>
          <a:p>
            <a:pPr lvl="0" algn="just">
              <a:lnSpc>
                <a:spcPct val="150000"/>
              </a:lnSpc>
              <a:buClr>
                <a:srgbClr val="000000"/>
              </a:buClr>
              <a:buSzPts val="1800"/>
            </a:pPr>
            <a:r>
              <a:rPr lang="en-IN" dirty="0"/>
              <a:t>[5] N. </a:t>
            </a:r>
            <a:r>
              <a:rPr lang="en-IN" dirty="0" err="1"/>
              <a:t>Sonti</a:t>
            </a:r>
            <a:r>
              <a:rPr lang="en-IN" dirty="0"/>
              <a:t>, R. M. S. S and V. R. </a:t>
            </a:r>
            <a:r>
              <a:rPr lang="en-IN" dirty="0" err="1"/>
              <a:t>Pamulapati</a:t>
            </a:r>
            <a:r>
              <a:rPr lang="en-IN" dirty="0"/>
              <a:t>, "Image Filtration using Graph-based Low Pass Filter," </a:t>
            </a:r>
            <a:r>
              <a:rPr lang="en-IN" i="1" dirty="0"/>
              <a:t>2022 International Conference on Recent Trends in Microelectronics, Automation, Computing and Communications Systems (ICMACC)</a:t>
            </a:r>
            <a:r>
              <a:rPr lang="en-IN" dirty="0"/>
              <a:t>, Hyderabad, India, 2022, pp. 125-130, </a:t>
            </a:r>
            <a:r>
              <a:rPr lang="en-IN" dirty="0" err="1"/>
              <a:t>doi</a:t>
            </a:r>
            <a:r>
              <a:rPr lang="en-IN" dirty="0"/>
              <a:t>: 10.1109/ICMACC54824.2022.10093299.</a:t>
            </a:r>
          </a:p>
          <a:p>
            <a:pPr algn="just" fontAlgn="b">
              <a:lnSpc>
                <a:spcPct val="150000"/>
              </a:lnSpc>
            </a:pPr>
            <a:r>
              <a:rPr lang="en-IN" dirty="0"/>
              <a:t>[6] M. B. </a:t>
            </a:r>
            <a:r>
              <a:rPr lang="en-IN" dirty="0" err="1"/>
              <a:t>Shahid</a:t>
            </a:r>
            <a:r>
              <a:rPr lang="en-IN" dirty="0"/>
              <a:t>, Um-e-Rubab, M. A. Abbasi and M. </a:t>
            </a:r>
            <a:r>
              <a:rPr lang="en-IN" dirty="0" err="1"/>
              <a:t>Muazzam</a:t>
            </a:r>
            <a:r>
              <a:rPr lang="en-IN" dirty="0"/>
              <a:t>, "Detection of noise in high pass IIR digital filters," </a:t>
            </a:r>
            <a:r>
              <a:rPr lang="en-IN" i="1" dirty="0"/>
              <a:t>2015 International Conference on Humanoid, Nanotechnology, Information </a:t>
            </a:r>
            <a:r>
              <a:rPr lang="en-IN" i="1" dirty="0" err="1"/>
              <a:t>Technology,Communication</a:t>
            </a:r>
            <a:r>
              <a:rPr lang="en-IN" i="1" dirty="0"/>
              <a:t> and Control, Environment and Management (HNICEM)</a:t>
            </a:r>
            <a:r>
              <a:rPr lang="en-IN" dirty="0"/>
              <a:t>, Cebu, Philippines, 2015, pp. 1-5, </a:t>
            </a:r>
            <a:r>
              <a:rPr lang="en-IN" dirty="0" err="1"/>
              <a:t>doi</a:t>
            </a:r>
            <a:r>
              <a:rPr lang="en-IN" dirty="0"/>
              <a:t>: 10.1109/HNICEM.2015.7393222.</a:t>
            </a:r>
          </a:p>
        </p:txBody>
      </p:sp>
      <p:sp>
        <p:nvSpPr>
          <p:cNvPr id="297" name="Google Shape;297;p27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t>63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621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048790" y="3136612"/>
            <a:ext cx="20944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i="0" strike="noStrike" cap="none" dirty="0">
                <a:latin typeface="+mj-lt"/>
                <a:ea typeface="Times New Roman"/>
                <a:cs typeface="Times New Roman"/>
                <a:sym typeface="Times New Roman"/>
              </a:rPr>
              <a:t>Thank You</a:t>
            </a:r>
            <a:endParaRPr sz="3200" i="0" strike="noStrike" cap="none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7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t>64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7355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>
          <a:extLst>
            <a:ext uri="{FF2B5EF4-FFF2-40B4-BE49-F238E27FC236}">
              <a16:creationId xmlns:a16="http://schemas.microsoft.com/office/drawing/2014/main" id="{32C60766-7358-C971-3EDA-137085B6E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>
            <a:extLst>
              <a:ext uri="{FF2B5EF4-FFF2-40B4-BE49-F238E27FC236}">
                <a16:creationId xmlns:a16="http://schemas.microsoft.com/office/drawing/2014/main" id="{38614F5F-4786-FB66-09AF-EB1DDB9DC56D}"/>
              </a:ext>
            </a:extLst>
          </p:cNvPr>
          <p:cNvSpPr/>
          <p:nvPr/>
        </p:nvSpPr>
        <p:spPr>
          <a:xfrm>
            <a:off x="5048790" y="3136612"/>
            <a:ext cx="20944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i="0" strike="noStrike" cap="none" dirty="0">
                <a:latin typeface="+mj-lt"/>
                <a:ea typeface="Times New Roman"/>
                <a:cs typeface="Times New Roman"/>
                <a:sym typeface="Times New Roman"/>
              </a:rPr>
              <a:t>Annexure </a:t>
            </a:r>
            <a:endParaRPr sz="3200" i="0" strike="noStrike" cap="none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7">
            <a:extLst>
              <a:ext uri="{FF2B5EF4-FFF2-40B4-BE49-F238E27FC236}">
                <a16:creationId xmlns:a16="http://schemas.microsoft.com/office/drawing/2014/main" id="{FE5176FE-88B9-7B15-B0DF-4426238AF595}"/>
              </a:ext>
            </a:extLst>
          </p:cNvPr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t>65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8833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Problem Statement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Literature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Architecture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66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5336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015" y="6690"/>
            <a:ext cx="10515601" cy="1325563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PROBLEM STATEMENT</a:t>
            </a:r>
            <a:br>
              <a:rPr lang="en-IN" sz="3200" dirty="0"/>
            </a:b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67</a:t>
            </a:fld>
            <a:endParaRPr lang="en-IN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13015" y="896305"/>
            <a:ext cx="1092973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Completed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Simultaneous Semantic Segmentation and Monocular Depth Estimation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challenge is to design a Vision Transformer model that can effectively handle both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semantic segmentation and monocular depth estimation from a single input image.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Existing methods often require separate models for each task, leading to increased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computational cost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and complexity.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problem lies in finding a unified approach that maintains accuracy for both tasks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while optimizing for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speed and efficiency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99481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015" y="6690"/>
            <a:ext cx="10515601" cy="1325563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PROBLEM STATEMENT</a:t>
            </a:r>
            <a:br>
              <a:rPr lang="en-IN" sz="3200" dirty="0"/>
            </a:b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68</a:t>
            </a:fld>
            <a:endParaRPr lang="en-IN"/>
          </a:p>
        </p:txBody>
      </p:sp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13015" y="626594"/>
            <a:ext cx="1092973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b="1" dirty="0"/>
              <a:t>Phase 2: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Improved Segmentation and Depth Estimation in Low-Visibility Conditions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 low-visibility environments such as fog or rain, traditional vision models struggle to accurately segment objects and estimate depth due to the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blurry and noisy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nature of the input images. </a:t>
            </a: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problem is to enhance the performance of a system to improve both segmentation and depth estimation in such adverse conditions, where current techniques suffer from degraded accuracy and reliability.</a:t>
            </a:r>
          </a:p>
        </p:txBody>
      </p:sp>
    </p:spTree>
    <p:extLst>
      <p:ext uri="{BB962C8B-B14F-4D97-AF65-F5344CB8AC3E}">
        <p14:creationId xmlns:p14="http://schemas.microsoft.com/office/powerpoint/2010/main" val="33410053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Datasets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69</a:t>
            </a:fld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C90E0B-ACA0-483C-A5B4-97B8A187D4BF}"/>
              </a:ext>
            </a:extLst>
          </p:cNvPr>
          <p:cNvSpPr/>
          <p:nvPr/>
        </p:nvSpPr>
        <p:spPr>
          <a:xfrm>
            <a:off x="838200" y="1881193"/>
            <a:ext cx="105156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Real-world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NH-Dataset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0-Haze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Synthetic and Real-world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RESIDE-6K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080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C4702-A567-8A26-B63E-69381B7D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239BC-C09C-3853-013A-17505F035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Segmentation and Monocular Depth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D7B0B-A31B-44E8-5615-263CC66F8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7</a:t>
            </a:fld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23353F-8AA4-3276-5CA3-C2C1CFF45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995"/>
            <a:ext cx="12192000" cy="425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281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91" y="1477305"/>
            <a:ext cx="11699619" cy="468378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83843AE-0FB1-8810-5B2D-4FB3A86EBA6A}"/>
              </a:ext>
            </a:extLst>
          </p:cNvPr>
          <p:cNvSpPr txBox="1">
            <a:spLocks/>
          </p:cNvSpPr>
          <p:nvPr/>
        </p:nvSpPr>
        <p:spPr>
          <a:xfrm>
            <a:off x="710659" y="487874"/>
            <a:ext cx="2917371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/>
              <a:t>GuidedFilterNet</a:t>
            </a:r>
            <a:endParaRPr lang="en-IN" sz="14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53" y="1735128"/>
            <a:ext cx="4028821" cy="3888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58" y="1712077"/>
            <a:ext cx="3793874" cy="38881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7EAE6-C485-DF65-A13E-2F74F43174DE}"/>
              </a:ext>
            </a:extLst>
          </p:cNvPr>
          <p:cNvSpPr txBox="1">
            <a:spLocks/>
          </p:cNvSpPr>
          <p:nvPr/>
        </p:nvSpPr>
        <p:spPr>
          <a:xfrm>
            <a:off x="478646" y="669237"/>
            <a:ext cx="8692650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 err="1"/>
              <a:t>GuidedFilterNet</a:t>
            </a:r>
            <a:r>
              <a:rPr lang="en-IN" sz="3200" dirty="0"/>
              <a:t>: Structure Reconstruction</a:t>
            </a:r>
            <a:endParaRPr lang="en-IN" sz="14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71" y="2611697"/>
            <a:ext cx="4078860" cy="3364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425" y="2619847"/>
            <a:ext cx="3817967" cy="35131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73B8F9-16E1-7A2E-2CEF-87FE273CB8F3}"/>
              </a:ext>
            </a:extLst>
          </p:cNvPr>
          <p:cNvSpPr txBox="1">
            <a:spLocks/>
          </p:cNvSpPr>
          <p:nvPr/>
        </p:nvSpPr>
        <p:spPr>
          <a:xfrm>
            <a:off x="929023" y="1105965"/>
            <a:ext cx="5166977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 err="1"/>
              <a:t>GuidedFilterNet</a:t>
            </a:r>
            <a:r>
              <a:rPr lang="en-IN" sz="3200" dirty="0"/>
              <a:t>: Edge Deblur</a:t>
            </a:r>
            <a:endParaRPr lang="en-IN" sz="1400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41" y="1485186"/>
            <a:ext cx="11430299" cy="45759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77B072-9CB2-8F4C-8AAE-66C7344FED41}"/>
              </a:ext>
            </a:extLst>
          </p:cNvPr>
          <p:cNvSpPr txBox="1">
            <a:spLocks/>
          </p:cNvSpPr>
          <p:nvPr/>
        </p:nvSpPr>
        <p:spPr>
          <a:xfrm>
            <a:off x="492941" y="796848"/>
            <a:ext cx="2917371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/>
              <a:t>GuidedFilterNet</a:t>
            </a:r>
            <a:endParaRPr lang="en-IN" sz="14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pasted-movie.png" descr="pasted-mov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567" y="4659303"/>
            <a:ext cx="2723857" cy="1293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pasted-movie.png" descr="pasted-movi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597" y="4659303"/>
            <a:ext cx="2494549" cy="1293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9342" y="4518548"/>
            <a:ext cx="1943101" cy="157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781" y="4540773"/>
            <a:ext cx="1517651" cy="1530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movie.png" descr="pasted-movi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487" y="996695"/>
            <a:ext cx="3592026" cy="3213919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Line"/>
          <p:cNvSpPr/>
          <p:nvPr/>
        </p:nvSpPr>
        <p:spPr>
          <a:xfrm>
            <a:off x="1043542" y="4364580"/>
            <a:ext cx="1068568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sp>
        <p:nvSpPr>
          <p:cNvPr id="156" name="Line"/>
          <p:cNvSpPr/>
          <p:nvPr/>
        </p:nvSpPr>
        <p:spPr>
          <a:xfrm flipV="1">
            <a:off x="5771529" y="4518548"/>
            <a:ext cx="1" cy="18861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25400" tIns="25400" rIns="25400" bIns="25400" anchor="ctr"/>
          <a:lstStyle/>
          <a:p>
            <a:endParaRPr sz="900"/>
          </a:p>
        </p:txBody>
      </p:sp>
      <p:pic>
        <p:nvPicPr>
          <p:cNvPr id="157" name="pasted-movie.png" descr="pasted-mov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812" y="1150810"/>
            <a:ext cx="3776478" cy="2905689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C24A07-DC87-7D89-D92B-8CB21F3B05BB}"/>
              </a:ext>
            </a:extLst>
          </p:cNvPr>
          <p:cNvSpPr txBox="1">
            <a:spLocks/>
          </p:cNvSpPr>
          <p:nvPr/>
        </p:nvSpPr>
        <p:spPr>
          <a:xfrm>
            <a:off x="1043542" y="340728"/>
            <a:ext cx="7281592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 err="1"/>
              <a:t>GuidedFilterNet</a:t>
            </a:r>
            <a:r>
              <a:rPr lang="en-IN" sz="3200" dirty="0"/>
              <a:t>: Feature Reconstruction</a:t>
            </a:r>
            <a:endParaRPr lang="en-IN" sz="1400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Approximation of Atmospheric Transmission Model 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75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D1B8FE-3CBC-46B8-92CB-AA238857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924" y="1818370"/>
            <a:ext cx="2065689" cy="65069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A9D2118-79DE-483C-B21E-F10C160F9596}"/>
              </a:ext>
            </a:extLst>
          </p:cNvPr>
          <p:cNvSpPr/>
          <p:nvPr/>
        </p:nvSpPr>
        <p:spPr>
          <a:xfrm>
            <a:off x="6280779" y="1877695"/>
            <a:ext cx="5116844" cy="16777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46424-B429-407B-A315-C98DAD366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817" y="2921094"/>
            <a:ext cx="2972215" cy="52394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5EAF5C-7390-4232-B9FE-6ACAB48E4216}"/>
              </a:ext>
            </a:extLst>
          </p:cNvPr>
          <p:cNvCxnSpPr/>
          <p:nvPr/>
        </p:nvCxnSpPr>
        <p:spPr>
          <a:xfrm flipH="1">
            <a:off x="2598821" y="2469062"/>
            <a:ext cx="561474" cy="45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07BA5C-80A8-487C-8966-3E05C83A2399}"/>
              </a:ext>
            </a:extLst>
          </p:cNvPr>
          <p:cNvCxnSpPr/>
          <p:nvPr/>
        </p:nvCxnSpPr>
        <p:spPr>
          <a:xfrm>
            <a:off x="3898232" y="2469062"/>
            <a:ext cx="0" cy="452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D02DD9E-07E6-426D-B37B-BF82A8E42545}"/>
              </a:ext>
            </a:extLst>
          </p:cNvPr>
          <p:cNvSpPr/>
          <p:nvPr/>
        </p:nvSpPr>
        <p:spPr>
          <a:xfrm>
            <a:off x="1155032" y="3897074"/>
            <a:ext cx="45894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J is the latent haze-free image, </a:t>
            </a:r>
          </a:p>
          <a:p>
            <a:r>
              <a:rPr lang="en-US" sz="2400" dirty="0"/>
              <a:t>A is the global atmospheric light,</a:t>
            </a:r>
          </a:p>
          <a:p>
            <a:r>
              <a:rPr lang="en-US" sz="2400" dirty="0"/>
              <a:t>t is the medium transmission map</a:t>
            </a:r>
            <a:endParaRPr lang="en-IN" sz="24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571FDB-1357-4CFD-9E9D-7054AB4C9261}"/>
              </a:ext>
            </a:extLst>
          </p:cNvPr>
          <p:cNvCxnSpPr>
            <a:endCxn id="2" idx="2"/>
          </p:cNvCxnSpPr>
          <p:nvPr/>
        </p:nvCxnSpPr>
        <p:spPr>
          <a:xfrm flipV="1">
            <a:off x="6096000" y="1690688"/>
            <a:ext cx="0" cy="41165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E45526B-B1DC-43E4-80C9-1B15ECF9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779" y="2916445"/>
            <a:ext cx="3504036" cy="6136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418EF6-673B-44EF-B3CB-6B707DB55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617" y="2010329"/>
            <a:ext cx="2064626" cy="4588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0C98F6-8407-401A-8FF7-C2DEF77BD4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38597" y="2469062"/>
            <a:ext cx="2398372" cy="38973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C0F8195-1216-4A18-8993-07717D4F237B}"/>
              </a:ext>
            </a:extLst>
          </p:cNvPr>
          <p:cNvCxnSpPr/>
          <p:nvPr/>
        </p:nvCxnSpPr>
        <p:spPr>
          <a:xfrm>
            <a:off x="8771021" y="2753475"/>
            <a:ext cx="0" cy="39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1BECF4D-DDF3-401C-81A5-940444516DBD}"/>
              </a:ext>
            </a:extLst>
          </p:cNvPr>
          <p:cNvSpPr/>
          <p:nvPr/>
        </p:nvSpPr>
        <p:spPr>
          <a:xfrm>
            <a:off x="6236951" y="4058653"/>
            <a:ext cx="5116844" cy="16777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62EC3CD-1168-4F33-AA2D-1B5CBC33D6E3}"/>
              </a:ext>
            </a:extLst>
          </p:cNvPr>
          <p:cNvCxnSpPr>
            <a:cxnSpLocks/>
          </p:cNvCxnSpPr>
          <p:nvPr/>
        </p:nvCxnSpPr>
        <p:spPr>
          <a:xfrm>
            <a:off x="7431505" y="2488785"/>
            <a:ext cx="0" cy="658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1169791-0B71-4C49-9813-C522A7FED8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1228" y="4274151"/>
            <a:ext cx="4500103" cy="4816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519914D-AA35-4E23-9EED-7C207EA8D8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7576" y="5097403"/>
            <a:ext cx="2548605" cy="39078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D03FC6-2186-4F72-A573-7F69460E8E79}"/>
              </a:ext>
            </a:extLst>
          </p:cNvPr>
          <p:cNvSpPr/>
          <p:nvPr/>
        </p:nvSpPr>
        <p:spPr>
          <a:xfrm>
            <a:off x="9456315" y="5986501"/>
            <a:ext cx="2735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/>
              <a:t>F(MLP)=Linear-</a:t>
            </a:r>
            <a:r>
              <a:rPr lang="en-IN" dirty="0" err="1"/>
              <a:t>ReLU</a:t>
            </a:r>
            <a:r>
              <a:rPr lang="en-IN" dirty="0"/>
              <a:t>-Linear</a:t>
            </a:r>
          </a:p>
        </p:txBody>
      </p:sp>
    </p:spTree>
    <p:extLst>
      <p:ext uri="{BB962C8B-B14F-4D97-AF65-F5344CB8AC3E}">
        <p14:creationId xmlns:p14="http://schemas.microsoft.com/office/powerpoint/2010/main" val="3680683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 err="1"/>
              <a:t>GuidedFilterNet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76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8D761-8524-4A70-89B8-2AF55068E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266" y="3294755"/>
            <a:ext cx="3086531" cy="1457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8B6A60-DAA6-41A2-88DA-8EF3D439C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702" y="5765718"/>
            <a:ext cx="2391109" cy="590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D7D700-F018-48D6-9734-A66394D49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3714" y="457200"/>
            <a:ext cx="49911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417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Haze Remove Network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77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4366D4-1650-4251-A6EE-AEE168E29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333" y="2713697"/>
            <a:ext cx="11153333" cy="296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983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Base Paper Architecture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78</a:t>
            </a:fld>
            <a:endParaRPr lang="en-IN"/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38CB457B-435D-497B-BACE-3A45C8050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392" y="1483860"/>
            <a:ext cx="8879216" cy="46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052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688" y="860980"/>
            <a:ext cx="7763256" cy="739219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Dilated Convolution</a:t>
            </a:r>
            <a:endParaRPr lang="en-IN" sz="1400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763838" y="2212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D0201-A546-418B-9933-D2B48CD52576}" type="slidenum">
              <a:rPr lang="en-IN" smtClean="0"/>
              <a:t>79</a:t>
            </a:fld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49C6B0-2608-4E28-B0FB-FB19C9D0D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843087"/>
            <a:ext cx="6286500" cy="31718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BCC87A-3E7C-4722-9F14-9E3A3ACAE23B}"/>
              </a:ext>
            </a:extLst>
          </p:cNvPr>
          <p:cNvSpPr/>
          <p:nvPr/>
        </p:nvSpPr>
        <p:spPr>
          <a:xfrm>
            <a:off x="527448" y="5627687"/>
            <a:ext cx="3735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atin typeface="Google Sans"/>
              </a:rPr>
              <a:t>Captures large contextual information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1564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96D81-AABA-2AFB-70B2-9F87F8FEE5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F501-7170-60E6-95C3-D9B54A675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779" y="0"/>
            <a:ext cx="10515600" cy="1325563"/>
          </a:xfrm>
        </p:spPr>
        <p:txBody>
          <a:bodyPr>
            <a:noAutofit/>
          </a:bodyPr>
          <a:lstStyle/>
          <a:p>
            <a:pPr fontAlgn="base"/>
            <a:r>
              <a:rPr lang="en-US" sz="3200" dirty="0"/>
              <a:t>Segmentation and Monocular Depth Estimation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03FE1-E0F0-E9FC-F425-DE77868D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8</a:t>
            </a:fld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B2B270-E992-3FBA-B7C8-857ECD505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3840"/>
            <a:ext cx="12192000" cy="495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681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607418" y="638341"/>
            <a:ext cx="548858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3200"/>
            </a:pPr>
            <a:r>
              <a:rPr lang="en-US" sz="3200" dirty="0">
                <a:latin typeface="+mj-lt"/>
                <a:ea typeface="Times New Roman"/>
                <a:cs typeface="Times New Roman"/>
                <a:sym typeface="Times New Roman"/>
              </a:rPr>
              <a:t>Deformable convolution</a:t>
            </a:r>
            <a:endParaRPr sz="3200" i="0" strike="noStrike" cap="none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7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t>80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0D85E5-4EB5-4355-9241-C797FC2F7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717" y="2077695"/>
            <a:ext cx="5161864" cy="293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5543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IN" sz="3200" dirty="0"/>
              <a:t>Swim Transformer</a:t>
            </a:r>
            <a:endParaRPr lang="en-IN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81</a:t>
            </a:fld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79727D-C180-444B-80FC-DEE3E58B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" y="2366668"/>
            <a:ext cx="11874192" cy="32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244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D3A9A-41A7-9C07-0C8C-811E7065D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7DE9D-5FDC-49E2-A06E-97023C82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82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44A7BD-BFFE-3BD4-40AA-7A1E5F9D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S</a:t>
            </a:r>
            <a:r>
              <a:rPr lang="en-IN" sz="3200" dirty="0"/>
              <a:t>R Network</a:t>
            </a:r>
            <a:endParaRPr lang="en-IN" sz="14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CD4ED5C-F638-F8A2-A15A-37FE7B18D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71612"/>
            <a:ext cx="10879203" cy="453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8224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D034B-A1B0-2AB8-DF33-8FA6535B9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F16DCA-EE0B-5E06-6055-0CA2F673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83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2FC4F-EFCE-AB3F-894E-76814C3BA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Dehaze Network</a:t>
            </a:r>
            <a:endParaRPr lang="en-IN" sz="1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306A819A-345D-F52A-A063-A7A7C579B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" y="1288921"/>
            <a:ext cx="12014797" cy="485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7844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70F3EA-65B1-97D4-FEDF-FF3DAD793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CA2E1-C729-DC43-3992-05337AC72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84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DD082C-E149-A5AA-706C-5423CE243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Dehaze Network (zoomed in)</a:t>
            </a:r>
            <a:endParaRPr lang="en-IN" sz="1400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AE3F4950-17E7-0BCE-B364-4B4C1457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" y="1288921"/>
            <a:ext cx="12014797" cy="485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B18153-D908-066F-9B5B-1D4C41058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8938"/>
            <a:ext cx="5821180" cy="44197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113C79-6C64-16F4-90A9-52770DF42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220" y="1528938"/>
            <a:ext cx="5821180" cy="441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92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24819-4D31-717B-619D-1C19ABDF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FF0A6-24EA-E619-1236-6FDD533C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85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D42D75-CFB6-BEE8-C31B-1C00D533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Dehaze Network (RDB)</a:t>
            </a:r>
            <a:endParaRPr lang="en-IN" sz="1400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EE08ADF-91D0-01D0-D015-855601A67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485900"/>
            <a:ext cx="10905253" cy="454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616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64E92-D83E-31A4-9342-83FB9BADD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4D91B-D098-0BA5-FE55-4CEDC0AD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86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A8343-BB9F-B355-96F2-BDC5511A3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S</a:t>
            </a:r>
            <a:r>
              <a:rPr lang="en-IN" sz="3200" dirty="0"/>
              <a:t>R Network</a:t>
            </a:r>
            <a:endParaRPr lang="en-IN" sz="1400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E3F428B-1C53-8C77-719E-917FAFB47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07" y="1453364"/>
            <a:ext cx="11549006" cy="475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9368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FDE85-4471-B693-1103-C584AFC27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0D669-B10F-D0E3-9547-7CBAA5469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87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AE4B03-6004-6749-8EBD-B3B0B1290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Dehaze Network</a:t>
            </a:r>
            <a:endParaRPr lang="en-IN" sz="1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610F1DB-35E4-D094-E008-AD8281536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39" y="1471616"/>
            <a:ext cx="11594522" cy="468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0738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BAE79-64F3-6DC4-0EE9-47DCC5D40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961D2-B6EB-A326-5964-388BFF0C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41053-BCAB-4437-A827-C6E48BAC5C8B}" type="slidenum">
              <a:rPr lang="en-IN" smtClean="0"/>
              <a:t>88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D8794-E8D6-0F37-D4AE-319E688C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3200" dirty="0"/>
              <a:t>Dehaze Network (RDB)</a:t>
            </a:r>
            <a:endParaRPr lang="en-IN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90EE2B9-0EF7-0595-020D-3C3A49B7C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23999"/>
            <a:ext cx="11273328" cy="459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9097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>
            <a:off x="5048790" y="3136612"/>
            <a:ext cx="20944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i="0" strike="noStrike" cap="none" dirty="0">
                <a:latin typeface="+mj-lt"/>
                <a:ea typeface="Times New Roman"/>
                <a:cs typeface="Times New Roman"/>
                <a:sym typeface="Times New Roman"/>
              </a:rPr>
              <a:t>Thank You</a:t>
            </a:r>
            <a:endParaRPr sz="3200" i="0" strike="noStrike" cap="none"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27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>
                <a:solidFill>
                  <a:schemeClr val="tx1"/>
                </a:solidFill>
              </a:rPr>
              <a:t>89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087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2F143-3B57-C05E-7B7D-2C6CE56B3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64A5-734F-DAA4-3EA3-611A7224AA2C}"/>
              </a:ext>
            </a:extLst>
          </p:cNvPr>
          <p:cNvSpPr txBox="1">
            <a:spLocks/>
          </p:cNvSpPr>
          <p:nvPr/>
        </p:nvSpPr>
        <p:spPr>
          <a:xfrm>
            <a:off x="1124547" y="3138561"/>
            <a:ext cx="9942905" cy="38598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/>
            <a:r>
              <a:rPr lang="en-IN" sz="3200" dirty="0"/>
              <a:t>BaseNet: Swim Transformer Network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79191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33786</TotalTime>
  <Words>2105</Words>
  <Application>Microsoft Office PowerPoint</Application>
  <PresentationFormat>Widescreen</PresentationFormat>
  <Paragraphs>417</Paragraphs>
  <Slides>89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Google Sans</vt:lpstr>
      <vt:lpstr>Times New Roman</vt:lpstr>
      <vt:lpstr>Office Theme</vt:lpstr>
      <vt:lpstr>PowerPoint Presentation</vt:lpstr>
      <vt:lpstr>Literature Survey</vt:lpstr>
      <vt:lpstr>Literature Survey</vt:lpstr>
      <vt:lpstr>Literature Survey</vt:lpstr>
      <vt:lpstr>Architecture</vt:lpstr>
      <vt:lpstr>PowerPoint Presentation</vt:lpstr>
      <vt:lpstr>Segmentation and Monocular Depth Estimation</vt:lpstr>
      <vt:lpstr>Segmentation and Monocular Depth Estimation</vt:lpstr>
      <vt:lpstr>PowerPoint Presentation</vt:lpstr>
      <vt:lpstr>PowerPoint Presentation</vt:lpstr>
      <vt:lpstr>BaseNet</vt:lpstr>
      <vt:lpstr>BaseNet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Adaptive normalisation</vt:lpstr>
      <vt:lpstr>PowerPoint Presentation</vt:lpstr>
      <vt:lpstr>PowerPoint Presentation</vt:lpstr>
      <vt:lpstr>Densely Hazed Image Vs Foggy Image</vt:lpstr>
      <vt:lpstr>DetailNet</vt:lpstr>
      <vt:lpstr>RDB with Cross-Task Feature Transfer</vt:lpstr>
      <vt:lpstr>Dilation Process</vt:lpstr>
      <vt:lpstr>Dilation Process: Dense Haze</vt:lpstr>
      <vt:lpstr>Dilation Process: Dense Haze</vt:lpstr>
      <vt:lpstr>Dilation: Foggy Image</vt:lpstr>
      <vt:lpstr>RDB with Cross-Task Feature Transfer</vt:lpstr>
      <vt:lpstr>Feature Affinity Module</vt:lpstr>
      <vt:lpstr>RDB with Cross-Task Feature Transfer: Feature Affinity Module</vt:lpstr>
      <vt:lpstr>RDB with Cross-Task Feature Transfer: Feature Affinity Module(FAM)</vt:lpstr>
      <vt:lpstr>Physics Based Learning with Features </vt:lpstr>
      <vt:lpstr>Transmission Map Extraction</vt:lpstr>
      <vt:lpstr>Transmission Map</vt:lpstr>
      <vt:lpstr>Physics Based Learning: Tuning Parameters</vt:lpstr>
      <vt:lpstr>Tuning Parameters</vt:lpstr>
      <vt:lpstr>Transmission Map Based Dehazing</vt:lpstr>
      <vt:lpstr>Transmission Map Extraction From Selective Feature Channels</vt:lpstr>
      <vt:lpstr>Transmission Map Extraction From Selective Feature Channels</vt:lpstr>
      <vt:lpstr>Transmission Model</vt:lpstr>
      <vt:lpstr>Transmission Map Extraction From Selective Feature Channels</vt:lpstr>
      <vt:lpstr>Feature Extraction with Selective Channels</vt:lpstr>
      <vt:lpstr>Densely Hazed Image Vs Foggy Image: Output</vt:lpstr>
      <vt:lpstr>Loss Function</vt:lpstr>
      <vt:lpstr>Perceptual Loss: Loss Function</vt:lpstr>
      <vt:lpstr>Taking only Activation Function Layers</vt:lpstr>
      <vt:lpstr>Taking only Activation Function Layers</vt:lpstr>
      <vt:lpstr>Taking only Activation Function Layers</vt:lpstr>
      <vt:lpstr>Hierarchical Features – Lower layer</vt:lpstr>
      <vt:lpstr>Hierarchical Features – Middle layer</vt:lpstr>
      <vt:lpstr>Hierarchical Features –Higher layer</vt:lpstr>
      <vt:lpstr>GuidedFilterNet</vt:lpstr>
      <vt:lpstr>PowerPoint Presentation</vt:lpstr>
      <vt:lpstr>PowerPoint Presentation</vt:lpstr>
      <vt:lpstr>Image With Loss Coefficients</vt:lpstr>
      <vt:lpstr>Parameters to be learned with Haze Remove Network</vt:lpstr>
      <vt:lpstr>Approximation of Atmospheric Transmission Model </vt:lpstr>
      <vt:lpstr>GuidedFilterNet</vt:lpstr>
      <vt:lpstr>Metrics</vt:lpstr>
      <vt:lpstr>Metrics</vt:lpstr>
      <vt:lpstr>Metrics: Reside Dataset</vt:lpstr>
      <vt:lpstr>PowerPoint Presentation</vt:lpstr>
      <vt:lpstr>PowerPoint Presentation</vt:lpstr>
      <vt:lpstr>PowerPoint Presentation</vt:lpstr>
      <vt:lpstr>PowerPoint Presentation</vt:lpstr>
      <vt:lpstr>OVERVIEW</vt:lpstr>
      <vt:lpstr>PROBLEM STATEMENT </vt:lpstr>
      <vt:lpstr>PROBLEM STATEMENT 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Approximation of Atmospheric Transmission Model </vt:lpstr>
      <vt:lpstr>GuidedFilterNet</vt:lpstr>
      <vt:lpstr>Haze Remove Network</vt:lpstr>
      <vt:lpstr>Base Paper Architecture</vt:lpstr>
      <vt:lpstr>Dilated Convolution</vt:lpstr>
      <vt:lpstr>PowerPoint Presentation</vt:lpstr>
      <vt:lpstr>Swim Transformer</vt:lpstr>
      <vt:lpstr>SR Network</vt:lpstr>
      <vt:lpstr>Dehaze Network</vt:lpstr>
      <vt:lpstr>Dehaze Network (zoomed in)</vt:lpstr>
      <vt:lpstr>Dehaze Network (RDB)</vt:lpstr>
      <vt:lpstr>SR Network</vt:lpstr>
      <vt:lpstr>Dehaze Network</vt:lpstr>
      <vt:lpstr>Dehaze Network (RDB)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Mohammed Ibrahim</dc:creator>
  <cp:lastModifiedBy>Mohammed Abdullah</cp:lastModifiedBy>
  <cp:revision>327</cp:revision>
  <cp:lastPrinted>2024-08-19T20:20:11Z</cp:lastPrinted>
  <dcterms:created xsi:type="dcterms:W3CDTF">2024-08-19T16:31:10Z</dcterms:created>
  <dcterms:modified xsi:type="dcterms:W3CDTF">2025-04-17T02:36:42Z</dcterms:modified>
</cp:coreProperties>
</file>